
<file path=[Content_Types].xml><?xml version="1.0" encoding="utf-8"?>
<Types xmlns="http://schemas.openxmlformats.org/package/2006/content-types">
  <Default Extension="xml" ContentType="application/xml"/>
  <Default Extension="m4v" ContentType="video/mp4"/>
  <Default Extension="rels" ContentType="application/vnd.openxmlformats-package.relationships+xml"/>
  <Default Extension="jpeg" ContentType="image/jpeg"/>
  <Default Extension="jpg" ContentType="image/jpg"/>
  <Default Extension="svg" ContentType="image/svg+xml"/>
  <Default Extension="gif" ContentType="image/gif"/>
  <Default Extension="png" ContentType="image/png"/>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s/slide22.xml" ContentType="application/vnd.openxmlformats-officedocument.presentationml.slide+xml"/>
  <Override PartName="/ppt/slides/slide2.xml" ContentType="application/vnd.openxmlformats-officedocument.presentationml.slide+xml"/>
  <Override PartName="/ppt/slidemasters/slidemaster10.xml" ContentType="application/vnd.openxmlformats-officedocument.presentationml.slideMaster+xml"/>
  <Override PartName="/ppt/notesmasters/notesmaster1.xml" ContentType="application/vnd.openxmlformats-officedocument.presentationml.notesMaster+xml"/>
  <Override PartName="/ppt/slides/slide21.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3.xml" ContentType="application/vnd.openxmlformats-officedocument.presentationml.slide+xml"/>
  <Override PartName="/docprops/core.xml" ContentType="application/vnd.openxmlformats-package.core-properties+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docprops/app.xml" ContentType="application/vnd.openxmlformats-officedocument.extended-properties+xml"/>
  <Override PartName="/ppt/slides/slide5.xml" ContentType="application/vnd.openxmlformats-officedocument.presentationml.slide+xml"/>
  <Override PartName="/ppt/slidemasters/slidemaster6.xml" ContentType="application/vnd.openxmlformats-officedocument.presentationml.slideMaster+xml"/>
  <Override PartName="/ppt/notesslides/notesslide8.xml" ContentType="application/vnd.openxmlformats-officedocument.presentationml.notesSlide+xml"/>
  <Override PartName="/ppt/slides/slide6.xml" ContentType="application/vnd.openxmlformats-officedocument.presentationml.slide+xml"/>
  <Override PartName="/ppt/slidemasters/slidemaster7.xml" ContentType="application/vnd.openxmlformats-officedocument.presentationml.slideMaster+xml"/>
  <Override PartName="/ppt/notesslides/notesslide9.xml" ContentType="application/vnd.openxmlformats-officedocument.presentationml.notesSlide+xml"/>
  <Override PartName="/ppt/slides/slide7.xml" ContentType="application/vnd.openxmlformats-officedocument.presentationml.slide+xml"/>
  <Override PartName="/ppt/slidemasters/slidemaster8.xml" ContentType="application/vnd.openxmlformats-officedocument.presentationml.slideMaster+xml"/>
  <Override PartName="/ppt/notesslides/notesslide6.xml" ContentType="application/vnd.openxmlformats-officedocument.presentationml.notesSlide+xml"/>
  <Override PartName="/ppt/slides/slide8.xml" ContentType="application/vnd.openxmlformats-officedocument.presentationml.slide+xml"/>
  <Override PartName="/ppt/slidemasters/slidemaster9.xml" ContentType="application/vnd.openxmlformats-officedocument.presentationml.slideMaster+xml"/>
  <Override PartName="/ppt/notesslides/notesslide7.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notesslides/notesslide2.xml" ContentType="application/vnd.openxmlformats-officedocument.presentationml.notesSlide+xml"/>
  <Override PartName="/ppt/viewprops.xml" ContentType="application/vnd.openxmlformats-officedocument.presentationml.viewProps+xml"/>
  <Override PartName="/ppt/notesslides/notesslide14.xml" ContentType="application/vnd.openxmlformats-officedocument.presentationml.notesSlide+xml"/>
  <Override PartName="/ppt/theme/theme1.xml" ContentType="application/vnd.openxmlformats-officedocument.theme+xml"/>
  <Override PartName="/ppt/tablestyles.xml" ContentType="application/vnd.openxmlformats-officedocument.presentationml.tableStyles+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57" r:id="rId4"/>
    <p:sldId id="258" r:id="rId5"/>
    <p:sldId id="259" r:id="rId6"/>
    <p:sldId id="261" r:id="rId7"/>
    <p:sldId id="260" r:id="rId8"/>
    <p:sldId id="269" r:id="rId9"/>
    <p:sldId id="270" r:id="rId10"/>
    <p:sldId id="271" r:id="rId11"/>
    <p:sldId id="272" r:id="rId12"/>
    <p:sldId id="273" r:id="rId13"/>
    <p:sldId id="274" r:id="rId14"/>
    <p:sldId id="275" r:id="rId15"/>
    <p:sldId id="276" r:id="rId16"/>
    <p:sldId id="277" r:id="rId17"/>
    <p:sldId id="278" r:id="rId18"/>
    <p:sldId id="279" r:id="rId19"/>
    <p:sldId id="262" r:id="rId20"/>
    <p:sldId id="263" r:id="rId21"/>
    <p:sldId id="264" r:id="rId22"/>
    <p:sldId id="265" r:id="rId23"/>
    <p:sldId id="266" r:id="rId24"/>
  </p:sldIdLst>
  <p:sldSz cx="14630400" cy="8229600" type="custom"/>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tableStyles" Target="tableStyle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6/3/2024</a:t>
            </a:fld>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2137410"/>
            <a:ext cx="10554414" cy="1916430"/>
          </a:xfrm>
          <a:prstGeom prst="rect">
            <a:avLst/>
          </a:prstGeom>
          <a:noFill/>
        </p:spPr>
        <p:txBody>
          <a:bodyPr wrap="square" rtlCol="0" anchor="t"/>
          <a:lstStyle/>
          <a:p>
            <a:pPr marL="0" indent="0">
              <a:lnSpc>
                <a:spcPts val="7545"/>
              </a:lnSpc>
              <a:buNone/>
            </a:pPr>
            <a:r>
              <a:rPr lang="en-US" sz="6036" b="1" kern="0" spc="-181" dirty="0">
                <a:solidFill>
                  <a:srgbClr val="A680FF"/>
                </a:solidFill>
                <a:latin typeface="p22-mackinac-pro" pitchFamily="34" charset="0"/>
                <a:ea typeface="p22-mackinac-pro" pitchFamily="34" charset="0"/>
                <a:cs typeface="p22-mackinac-pro" pitchFamily="34" charset="0"/>
              </a:rPr>
              <a:t>Introduction to Linear Discriminant Analysis (LDA)</a:t>
            </a:r>
            <a:endParaRPr lang="en-US" sz="6036" dirty="0"/>
          </a:p>
        </p:txBody>
      </p:sp>
      <p:sp>
        <p:nvSpPr>
          <p:cNvPr id="5" name="Text 2"/>
          <p:cNvSpPr/>
          <p:nvPr/>
        </p:nvSpPr>
        <p:spPr>
          <a:xfrm>
            <a:off x="2037993" y="4387096"/>
            <a:ext cx="10554414" cy="1066205"/>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 Linear Discriminant Analysis (LDA) is a powerful statistical technique used for classification and dimensionality reduction. It aims to find linear combinations of features that best separate different classes of data.</a:t>
            </a:r>
            <a:endParaRPr lang="en-US" sz="1750" dirty="0"/>
          </a:p>
        </p:txBody>
      </p:sp>
      <p:sp>
        <p:nvSpPr>
          <p:cNvPr id="6" name="Shape 3"/>
          <p:cNvSpPr/>
          <p:nvPr/>
        </p:nvSpPr>
        <p:spPr>
          <a:xfrm>
            <a:off x="2037993" y="5719882"/>
            <a:ext cx="355402" cy="355402"/>
          </a:xfrm>
          <a:prstGeom prst="roundRect">
            <a:avLst>
              <a:gd name="adj" fmla="val 25726039"/>
            </a:avLst>
          </a:prstGeom>
          <a:noFill/>
          <a:ln w="7620">
            <a:solidFill>
              <a:srgbClr val="FFFFFF"/>
            </a:solidFill>
            <a:prstDash val="solid"/>
          </a:ln>
        </p:spPr>
        <p:txBody>
          <a:bodyPr/>
          <a:lstStyle/>
          <a:p/>
        </p:txBody>
      </p:sp>
      <p:pic>
        <p:nvPicPr>
          <p:cNvPr id="7" name="Image 1" descr="preencoded.png"/>
          <p:cNvPicPr>
            <a:picLocks noChangeAspect="1"/>
          </p:cNvPicPr>
          <p:nvPr/>
        </p:nvPicPr>
        <p:blipFill>
          <a:blip r:embed="rId2"/>
          <a:srcRect/>
          <a:stretch>
            <a:fillRect/>
          </a:stretch>
        </p:blipFill>
        <p:spPr>
          <a:xfrm>
            <a:off x="2045613" y="5727502"/>
            <a:ext cx="340162" cy="340162"/>
          </a:xfrm>
          <a:prstGeom prst="rect">
            <a:avLst/>
          </a:prstGeom>
        </p:spPr>
      </p:pic>
      <p:sp>
        <p:nvSpPr>
          <p:cNvPr id="8" name="Text 4"/>
          <p:cNvSpPr/>
          <p:nvPr/>
        </p:nvSpPr>
        <p:spPr>
          <a:xfrm>
            <a:off x="2504480" y="5703213"/>
            <a:ext cx="3577233" cy="388858"/>
          </a:xfrm>
          <a:prstGeom prst="rect">
            <a:avLst/>
          </a:prstGeom>
          <a:noFill/>
        </p:spPr>
        <p:txBody>
          <a:bodyPr wrap="none" rtlCol="0" anchor="t"/>
          <a:lstStyle/>
          <a:p>
            <a:pPr marL="0" indent="0" algn="l">
              <a:lnSpc>
                <a:spcPts val="3062"/>
              </a:lnSpc>
              <a:buNone/>
            </a:pPr>
            <a:r>
              <a:rPr lang="en-US" sz="2187" b="1" kern="0" spc="-35" dirty="0">
                <a:solidFill>
                  <a:srgbClr val="E0D6DE"/>
                </a:solidFill>
                <a:latin typeface="Inter" pitchFamily="34" charset="0"/>
                <a:ea typeface="Inter" pitchFamily="34" charset="0"/>
                <a:cs typeface="Inter" pitchFamily="34" charset="0"/>
              </a:rPr>
              <a:t>by Dr. Mahammad Shabana</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2261711"/>
            <a:ext cx="5515094" cy="653415"/>
          </a:xfrm>
          <a:prstGeom prst="rect">
            <a:avLst/>
          </a:prstGeom>
          <a:noFill/>
        </p:spPr>
        <p:txBody>
          <a:bodyPr wrap="none" rtlCol="0" anchor="t"/>
          <a:lstStyle/>
          <a:p>
            <a:pPr marL="0" indent="0">
              <a:lnSpc>
                <a:spcPts val="5146"/>
              </a:lnSpc>
              <a:buNone/>
            </a:pPr>
            <a:r>
              <a:rPr lang="en-US" sz="4117" b="1" dirty="0">
                <a:solidFill>
                  <a:srgbClr val="FFFFFF"/>
                </a:solidFill>
                <a:latin typeface="Syne" pitchFamily="34" charset="0"/>
                <a:ea typeface="Syne" pitchFamily="34" charset="0"/>
                <a:cs typeface="Syne" pitchFamily="34" charset="0"/>
              </a:rPr>
              <a:t>Advantages of LDA</a:t>
            </a:r>
            <a:endParaRPr lang="en-US" sz="4117" dirty="0"/>
          </a:p>
        </p:txBody>
      </p:sp>
      <p:sp>
        <p:nvSpPr>
          <p:cNvPr id="5" name="Text 3"/>
          <p:cNvSpPr/>
          <p:nvPr/>
        </p:nvSpPr>
        <p:spPr>
          <a:xfrm>
            <a:off x="2348389" y="3470553"/>
            <a:ext cx="2688550" cy="326827"/>
          </a:xfrm>
          <a:prstGeom prst="rect">
            <a:avLst/>
          </a:prstGeom>
          <a:noFill/>
        </p:spPr>
        <p:txBody>
          <a:bodyPr wrap="non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Efficient Algorithm</a:t>
            </a:r>
            <a:endParaRPr lang="en-US" sz="2058" dirty="0"/>
          </a:p>
        </p:txBody>
      </p:sp>
      <p:sp>
        <p:nvSpPr>
          <p:cNvPr id="6" name="Text 4"/>
          <p:cNvSpPr/>
          <p:nvPr/>
        </p:nvSpPr>
        <p:spPr>
          <a:xfrm>
            <a:off x="2348389" y="4019550"/>
            <a:ext cx="2949416" cy="1421606"/>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is a simple and computationally efficient algorithm, making it suitable for large-scale applications.</a:t>
            </a:r>
            <a:endParaRPr lang="en-US" sz="1750" dirty="0"/>
          </a:p>
        </p:txBody>
      </p:sp>
      <p:sp>
        <p:nvSpPr>
          <p:cNvPr id="7" name="Text 5"/>
          <p:cNvSpPr/>
          <p:nvPr/>
        </p:nvSpPr>
        <p:spPr>
          <a:xfrm>
            <a:off x="5847398" y="3470553"/>
            <a:ext cx="2949416" cy="653653"/>
          </a:xfrm>
          <a:prstGeom prst="rect">
            <a:avLst/>
          </a:prstGeom>
          <a:noFill/>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Handles Multicollinearity</a:t>
            </a:r>
            <a:endParaRPr lang="en-US" sz="2058" dirty="0"/>
          </a:p>
        </p:txBody>
      </p:sp>
      <p:sp>
        <p:nvSpPr>
          <p:cNvPr id="8" name="Text 6"/>
          <p:cNvSpPr/>
          <p:nvPr/>
        </p:nvSpPr>
        <p:spPr>
          <a:xfrm>
            <a:off x="5847398" y="4346377"/>
            <a:ext cx="2949416" cy="1066205"/>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can effectively handle multicollinearity, or correlation between features, in the data.</a:t>
            </a:r>
            <a:endParaRPr lang="en-US" sz="1750" dirty="0"/>
          </a:p>
        </p:txBody>
      </p:sp>
      <p:sp>
        <p:nvSpPr>
          <p:cNvPr id="9" name="Text 7"/>
          <p:cNvSpPr/>
          <p:nvPr/>
        </p:nvSpPr>
        <p:spPr>
          <a:xfrm>
            <a:off x="9346406" y="3470553"/>
            <a:ext cx="2949416" cy="653653"/>
          </a:xfrm>
          <a:prstGeom prst="rect">
            <a:avLst/>
          </a:prstGeom>
          <a:noFill/>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Works with Small Samples</a:t>
            </a:r>
            <a:endParaRPr lang="en-US" sz="2058" dirty="0"/>
          </a:p>
        </p:txBody>
      </p:sp>
      <p:sp>
        <p:nvSpPr>
          <p:cNvPr id="10" name="Text 8"/>
          <p:cNvSpPr/>
          <p:nvPr/>
        </p:nvSpPr>
        <p:spPr>
          <a:xfrm>
            <a:off x="9346406" y="4346377"/>
            <a:ext cx="2949416" cy="1421606"/>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can work well even when the number of features is much larger than the number of training samples.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1323261"/>
            <a:ext cx="5285661" cy="653415"/>
          </a:xfrm>
          <a:prstGeom prst="rect">
            <a:avLst/>
          </a:prstGeom>
          <a:noFill/>
        </p:spPr>
        <p:txBody>
          <a:bodyPr wrap="none" rtlCol="0" anchor="t"/>
          <a:lstStyle/>
          <a:p>
            <a:pPr marL="0" indent="0">
              <a:lnSpc>
                <a:spcPts val="5146"/>
              </a:lnSpc>
              <a:buNone/>
            </a:pPr>
            <a:r>
              <a:rPr lang="en-US" sz="4117" b="1" dirty="0">
                <a:solidFill>
                  <a:srgbClr val="FFFFFF"/>
                </a:solidFill>
                <a:latin typeface="Syne" pitchFamily="34" charset="0"/>
                <a:ea typeface="Syne" pitchFamily="34" charset="0"/>
                <a:cs typeface="Syne" pitchFamily="34" charset="0"/>
              </a:rPr>
              <a:t>Limitations of LDA</a:t>
            </a:r>
            <a:endParaRPr lang="en-US" sz="4117" dirty="0"/>
          </a:p>
        </p:txBody>
      </p:sp>
      <p:sp>
        <p:nvSpPr>
          <p:cNvPr id="5" name="Shape 3"/>
          <p:cNvSpPr/>
          <p:nvPr/>
        </p:nvSpPr>
        <p:spPr>
          <a:xfrm>
            <a:off x="2348389" y="2670929"/>
            <a:ext cx="499943" cy="499943"/>
          </a:xfrm>
          <a:prstGeom prst="roundRect">
            <a:avLst>
              <a:gd name="adj" fmla="val 13333"/>
            </a:avLst>
          </a:prstGeom>
          <a:solidFill>
            <a:srgbClr val="1E1B4A"/>
          </a:solidFill>
        </p:spPr>
        <p:txBody>
          <a:bodyPr/>
          <a:lstStyle/>
          <a:p/>
        </p:txBody>
      </p:sp>
      <p:sp>
        <p:nvSpPr>
          <p:cNvPr id="6" name="Text 4"/>
          <p:cNvSpPr/>
          <p:nvPr/>
        </p:nvSpPr>
        <p:spPr>
          <a:xfrm>
            <a:off x="2537103" y="2724864"/>
            <a:ext cx="122396" cy="392073"/>
          </a:xfrm>
          <a:prstGeom prst="rect">
            <a:avLst/>
          </a:prstGeom>
          <a:noFill/>
        </p:spPr>
        <p:txBody>
          <a:bodyPr wrap="none" rtlCol="0" anchor="t"/>
          <a:lstStyle/>
          <a:p>
            <a:pPr marL="0" indent="0" algn="ctr">
              <a:lnSpc>
                <a:spcPts val="3088"/>
              </a:lnSpc>
              <a:buNone/>
            </a:pPr>
            <a:r>
              <a:rPr lang="en-US" sz="2470" b="1" dirty="0">
                <a:solidFill>
                  <a:srgbClr val="FFFFFF"/>
                </a:solidFill>
                <a:latin typeface="Syne" pitchFamily="34" charset="0"/>
                <a:ea typeface="Syne" pitchFamily="34" charset="0"/>
                <a:cs typeface="Syne" pitchFamily="34" charset="0"/>
              </a:rPr>
              <a:t>1</a:t>
            </a:r>
            <a:endParaRPr lang="en-US" sz="2470" dirty="0"/>
          </a:p>
        </p:txBody>
      </p:sp>
      <p:sp>
        <p:nvSpPr>
          <p:cNvPr id="7" name="Text 5"/>
          <p:cNvSpPr/>
          <p:nvPr/>
        </p:nvSpPr>
        <p:spPr>
          <a:xfrm>
            <a:off x="3070503" y="2670929"/>
            <a:ext cx="3121223" cy="326827"/>
          </a:xfrm>
          <a:prstGeom prst="rect">
            <a:avLst/>
          </a:prstGeom>
          <a:noFill/>
        </p:spPr>
        <p:txBody>
          <a:bodyPr wrap="non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Gaussian Assumption</a:t>
            </a:r>
            <a:endParaRPr lang="en-US" sz="2058" dirty="0"/>
          </a:p>
        </p:txBody>
      </p:sp>
      <p:sp>
        <p:nvSpPr>
          <p:cNvPr id="8" name="Text 6"/>
          <p:cNvSpPr/>
          <p:nvPr/>
        </p:nvSpPr>
        <p:spPr>
          <a:xfrm>
            <a:off x="3070503" y="3130987"/>
            <a:ext cx="4133612" cy="1066205"/>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assumes that the data has a Gaussian (normal) distribution, which may not always be the case.</a:t>
            </a:r>
            <a:endParaRPr lang="en-US" sz="1750" dirty="0"/>
          </a:p>
        </p:txBody>
      </p:sp>
      <p:sp>
        <p:nvSpPr>
          <p:cNvPr id="9" name="Shape 7"/>
          <p:cNvSpPr/>
          <p:nvPr/>
        </p:nvSpPr>
        <p:spPr>
          <a:xfrm>
            <a:off x="7426285" y="2670929"/>
            <a:ext cx="499943" cy="499943"/>
          </a:xfrm>
          <a:prstGeom prst="roundRect">
            <a:avLst>
              <a:gd name="adj" fmla="val 13333"/>
            </a:avLst>
          </a:prstGeom>
          <a:solidFill>
            <a:srgbClr val="1E1B4A"/>
          </a:solidFill>
        </p:spPr>
        <p:txBody>
          <a:bodyPr/>
          <a:lstStyle/>
          <a:p/>
        </p:txBody>
      </p:sp>
      <p:sp>
        <p:nvSpPr>
          <p:cNvPr id="10" name="Text 8"/>
          <p:cNvSpPr/>
          <p:nvPr/>
        </p:nvSpPr>
        <p:spPr>
          <a:xfrm>
            <a:off x="7578328" y="2724864"/>
            <a:ext cx="195739" cy="392073"/>
          </a:xfrm>
          <a:prstGeom prst="rect">
            <a:avLst/>
          </a:prstGeom>
          <a:noFill/>
        </p:spPr>
        <p:txBody>
          <a:bodyPr wrap="none" rtlCol="0" anchor="t"/>
          <a:lstStyle/>
          <a:p>
            <a:pPr marL="0" indent="0" algn="ctr">
              <a:lnSpc>
                <a:spcPts val="3088"/>
              </a:lnSpc>
              <a:buNone/>
            </a:pPr>
            <a:r>
              <a:rPr lang="en-US" sz="2470" b="1" dirty="0">
                <a:solidFill>
                  <a:srgbClr val="FFFFFF"/>
                </a:solidFill>
                <a:latin typeface="Syne" pitchFamily="34" charset="0"/>
                <a:ea typeface="Syne" pitchFamily="34" charset="0"/>
                <a:cs typeface="Syne" pitchFamily="34" charset="0"/>
              </a:rPr>
              <a:t>2</a:t>
            </a:r>
            <a:endParaRPr lang="en-US" sz="2470" dirty="0"/>
          </a:p>
        </p:txBody>
      </p:sp>
      <p:sp>
        <p:nvSpPr>
          <p:cNvPr id="11" name="Text 9"/>
          <p:cNvSpPr/>
          <p:nvPr/>
        </p:nvSpPr>
        <p:spPr>
          <a:xfrm>
            <a:off x="8148399" y="2670929"/>
            <a:ext cx="2614017" cy="326827"/>
          </a:xfrm>
          <a:prstGeom prst="rect">
            <a:avLst/>
          </a:prstGeom>
          <a:noFill/>
        </p:spPr>
        <p:txBody>
          <a:bodyPr wrap="non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Equal Covariance</a:t>
            </a:r>
            <a:endParaRPr lang="en-US" sz="2058" dirty="0"/>
          </a:p>
        </p:txBody>
      </p:sp>
      <p:sp>
        <p:nvSpPr>
          <p:cNvPr id="12" name="Text 10"/>
          <p:cNvSpPr/>
          <p:nvPr/>
        </p:nvSpPr>
        <p:spPr>
          <a:xfrm>
            <a:off x="8148399" y="3130987"/>
            <a:ext cx="4133612" cy="1421606"/>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assumes that the covariance matrices of the different classes are equal, which may not be true in some datasets.</a:t>
            </a:r>
            <a:endParaRPr lang="en-US" sz="1750" dirty="0"/>
          </a:p>
        </p:txBody>
      </p:sp>
      <p:sp>
        <p:nvSpPr>
          <p:cNvPr id="13" name="Shape 11"/>
          <p:cNvSpPr/>
          <p:nvPr/>
        </p:nvSpPr>
        <p:spPr>
          <a:xfrm>
            <a:off x="2348389" y="5024676"/>
            <a:ext cx="499943" cy="499943"/>
          </a:xfrm>
          <a:prstGeom prst="roundRect">
            <a:avLst>
              <a:gd name="adj" fmla="val 13333"/>
            </a:avLst>
          </a:prstGeom>
          <a:solidFill>
            <a:srgbClr val="1E1B4A"/>
          </a:solidFill>
        </p:spPr>
        <p:txBody>
          <a:bodyPr/>
          <a:lstStyle/>
          <a:p/>
        </p:txBody>
      </p:sp>
      <p:sp>
        <p:nvSpPr>
          <p:cNvPr id="14" name="Text 12"/>
          <p:cNvSpPr/>
          <p:nvPr/>
        </p:nvSpPr>
        <p:spPr>
          <a:xfrm>
            <a:off x="2497812" y="5078611"/>
            <a:ext cx="201097" cy="392073"/>
          </a:xfrm>
          <a:prstGeom prst="rect">
            <a:avLst/>
          </a:prstGeom>
          <a:noFill/>
        </p:spPr>
        <p:txBody>
          <a:bodyPr wrap="none" rtlCol="0" anchor="t"/>
          <a:lstStyle/>
          <a:p>
            <a:pPr marL="0" indent="0" algn="ctr">
              <a:lnSpc>
                <a:spcPts val="3088"/>
              </a:lnSpc>
              <a:buNone/>
            </a:pPr>
            <a:r>
              <a:rPr lang="en-US" sz="2470" b="1" dirty="0">
                <a:solidFill>
                  <a:srgbClr val="FFFFFF"/>
                </a:solidFill>
                <a:latin typeface="Syne" pitchFamily="34" charset="0"/>
                <a:ea typeface="Syne" pitchFamily="34" charset="0"/>
                <a:cs typeface="Syne" pitchFamily="34" charset="0"/>
              </a:rPr>
              <a:t>3</a:t>
            </a:r>
            <a:endParaRPr lang="en-US" sz="2470" dirty="0"/>
          </a:p>
        </p:txBody>
      </p:sp>
      <p:sp>
        <p:nvSpPr>
          <p:cNvPr id="15" name="Text 13"/>
          <p:cNvSpPr/>
          <p:nvPr/>
        </p:nvSpPr>
        <p:spPr>
          <a:xfrm>
            <a:off x="3070503" y="5024676"/>
            <a:ext cx="2678311" cy="326827"/>
          </a:xfrm>
          <a:prstGeom prst="rect">
            <a:avLst/>
          </a:prstGeom>
          <a:noFill/>
        </p:spPr>
        <p:txBody>
          <a:bodyPr wrap="non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Linear Separability</a:t>
            </a:r>
            <a:endParaRPr lang="en-US" sz="2058" dirty="0"/>
          </a:p>
        </p:txBody>
      </p:sp>
      <p:sp>
        <p:nvSpPr>
          <p:cNvPr id="16" name="Text 14"/>
          <p:cNvSpPr/>
          <p:nvPr/>
        </p:nvSpPr>
        <p:spPr>
          <a:xfrm>
            <a:off x="3070503" y="5484733"/>
            <a:ext cx="4133612" cy="1066205"/>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assumes that the data is linearly separable, which may not be the case for some datasets.</a:t>
            </a:r>
            <a:endParaRPr lang="en-US" sz="1750" dirty="0"/>
          </a:p>
        </p:txBody>
      </p:sp>
      <p:sp>
        <p:nvSpPr>
          <p:cNvPr id="17" name="Shape 15"/>
          <p:cNvSpPr/>
          <p:nvPr/>
        </p:nvSpPr>
        <p:spPr>
          <a:xfrm>
            <a:off x="7426285" y="5024676"/>
            <a:ext cx="499943" cy="499943"/>
          </a:xfrm>
          <a:prstGeom prst="roundRect">
            <a:avLst>
              <a:gd name="adj" fmla="val 13333"/>
            </a:avLst>
          </a:prstGeom>
          <a:solidFill>
            <a:srgbClr val="1E1B4A"/>
          </a:solidFill>
        </p:spPr>
        <p:txBody>
          <a:bodyPr/>
          <a:lstStyle/>
          <a:p/>
        </p:txBody>
      </p:sp>
      <p:sp>
        <p:nvSpPr>
          <p:cNvPr id="18" name="Text 16"/>
          <p:cNvSpPr/>
          <p:nvPr/>
        </p:nvSpPr>
        <p:spPr>
          <a:xfrm>
            <a:off x="7564755" y="5078611"/>
            <a:ext cx="223004" cy="392073"/>
          </a:xfrm>
          <a:prstGeom prst="rect">
            <a:avLst/>
          </a:prstGeom>
          <a:noFill/>
        </p:spPr>
        <p:txBody>
          <a:bodyPr wrap="none" rtlCol="0" anchor="t"/>
          <a:lstStyle/>
          <a:p>
            <a:pPr marL="0" indent="0" algn="ctr">
              <a:lnSpc>
                <a:spcPts val="3088"/>
              </a:lnSpc>
              <a:buNone/>
            </a:pPr>
            <a:r>
              <a:rPr lang="en-US" sz="2470" b="1" dirty="0">
                <a:solidFill>
                  <a:srgbClr val="FFFFFF"/>
                </a:solidFill>
                <a:latin typeface="Syne" pitchFamily="34" charset="0"/>
                <a:ea typeface="Syne" pitchFamily="34" charset="0"/>
                <a:cs typeface="Syne" pitchFamily="34" charset="0"/>
              </a:rPr>
              <a:t>4</a:t>
            </a:r>
            <a:endParaRPr lang="en-US" sz="2470" dirty="0"/>
          </a:p>
        </p:txBody>
      </p:sp>
      <p:sp>
        <p:nvSpPr>
          <p:cNvPr id="19" name="Text 17"/>
          <p:cNvSpPr/>
          <p:nvPr/>
        </p:nvSpPr>
        <p:spPr>
          <a:xfrm>
            <a:off x="8148399" y="5024676"/>
            <a:ext cx="2614017" cy="326827"/>
          </a:xfrm>
          <a:prstGeom prst="rect">
            <a:avLst/>
          </a:prstGeom>
          <a:noFill/>
        </p:spPr>
        <p:txBody>
          <a:bodyPr wrap="non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High Dimensions</a:t>
            </a:r>
            <a:endParaRPr lang="en-US" sz="2058" dirty="0"/>
          </a:p>
        </p:txBody>
      </p:sp>
      <p:sp>
        <p:nvSpPr>
          <p:cNvPr id="20" name="Text 18"/>
          <p:cNvSpPr/>
          <p:nvPr/>
        </p:nvSpPr>
        <p:spPr>
          <a:xfrm>
            <a:off x="8148399" y="5484733"/>
            <a:ext cx="4133612" cy="1421606"/>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may not perform well in high-dimensional feature spaces, where the number of features is much larger than the number of samples.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1776174"/>
            <a:ext cx="5228153" cy="653415"/>
          </a:xfrm>
          <a:prstGeom prst="rect">
            <a:avLst/>
          </a:prstGeom>
          <a:noFill/>
        </p:spPr>
        <p:txBody>
          <a:bodyPr wrap="none" rtlCol="0" anchor="t"/>
          <a:lstStyle/>
          <a:p>
            <a:pPr marL="0" indent="0">
              <a:lnSpc>
                <a:spcPts val="5146"/>
              </a:lnSpc>
              <a:buNone/>
            </a:pPr>
            <a:r>
              <a:rPr lang="en-US" sz="4117" b="1" dirty="0">
                <a:solidFill>
                  <a:srgbClr val="FFFFFF"/>
                </a:solidFill>
                <a:latin typeface="Syne" pitchFamily="34" charset="0"/>
                <a:ea typeface="Syne" pitchFamily="34" charset="0"/>
                <a:cs typeface="Syne" pitchFamily="34" charset="0"/>
              </a:rPr>
              <a:t>Extensions of LDA</a:t>
            </a:r>
            <a:endParaRPr lang="en-US" sz="4117" dirty="0"/>
          </a:p>
        </p:txBody>
      </p:sp>
      <p:sp>
        <p:nvSpPr>
          <p:cNvPr id="5" name="Shape 3"/>
          <p:cNvSpPr/>
          <p:nvPr/>
        </p:nvSpPr>
        <p:spPr>
          <a:xfrm>
            <a:off x="2348389" y="2762845"/>
            <a:ext cx="3163014" cy="3690461"/>
          </a:xfrm>
          <a:prstGeom prst="roundRect">
            <a:avLst>
              <a:gd name="adj" fmla="val 2107"/>
            </a:avLst>
          </a:prstGeom>
          <a:solidFill>
            <a:srgbClr val="1E1B4A"/>
          </a:solidFill>
        </p:spPr>
        <p:txBody>
          <a:bodyPr/>
          <a:lstStyle/>
          <a:p/>
        </p:txBody>
      </p:sp>
      <p:sp>
        <p:nvSpPr>
          <p:cNvPr id="6" name="Text 4"/>
          <p:cNvSpPr/>
          <p:nvPr/>
        </p:nvSpPr>
        <p:spPr>
          <a:xfrm>
            <a:off x="2570559" y="2985016"/>
            <a:ext cx="2718673" cy="980480"/>
          </a:xfrm>
          <a:prstGeom prst="rect">
            <a:avLst/>
          </a:prstGeom>
          <a:noFill/>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Quadratic Discriminant Analysis (QDA)</a:t>
            </a:r>
            <a:endParaRPr lang="en-US" sz="2058" dirty="0"/>
          </a:p>
        </p:txBody>
      </p:sp>
      <p:sp>
        <p:nvSpPr>
          <p:cNvPr id="7" name="Text 5"/>
          <p:cNvSpPr/>
          <p:nvPr/>
        </p:nvSpPr>
        <p:spPr>
          <a:xfrm>
            <a:off x="2570559" y="4098727"/>
            <a:ext cx="2718673" cy="2132409"/>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QDA relaxes the assumption of equal covariance matrices, allowing each class to have its own estimate of variance or covariance.</a:t>
            </a:r>
            <a:endParaRPr lang="en-US" sz="1750" dirty="0"/>
          </a:p>
        </p:txBody>
      </p:sp>
      <p:sp>
        <p:nvSpPr>
          <p:cNvPr id="8" name="Shape 6"/>
          <p:cNvSpPr/>
          <p:nvPr/>
        </p:nvSpPr>
        <p:spPr>
          <a:xfrm>
            <a:off x="5733574" y="2762845"/>
            <a:ext cx="3163014" cy="3690461"/>
          </a:xfrm>
          <a:prstGeom prst="roundRect">
            <a:avLst>
              <a:gd name="adj" fmla="val 2107"/>
            </a:avLst>
          </a:prstGeom>
          <a:solidFill>
            <a:srgbClr val="1E1B4A"/>
          </a:solidFill>
        </p:spPr>
        <p:txBody>
          <a:bodyPr/>
          <a:lstStyle/>
          <a:p/>
        </p:txBody>
      </p:sp>
      <p:sp>
        <p:nvSpPr>
          <p:cNvPr id="9" name="Text 7"/>
          <p:cNvSpPr/>
          <p:nvPr/>
        </p:nvSpPr>
        <p:spPr>
          <a:xfrm>
            <a:off x="5955744" y="2985016"/>
            <a:ext cx="2718673" cy="980480"/>
          </a:xfrm>
          <a:prstGeom prst="rect">
            <a:avLst/>
          </a:prstGeom>
          <a:noFill/>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Flexible Discriminant Analysis (FDA)</a:t>
            </a:r>
            <a:endParaRPr lang="en-US" sz="2058" dirty="0"/>
          </a:p>
        </p:txBody>
      </p:sp>
      <p:sp>
        <p:nvSpPr>
          <p:cNvPr id="10" name="Text 8"/>
          <p:cNvSpPr/>
          <p:nvPr/>
        </p:nvSpPr>
        <p:spPr>
          <a:xfrm>
            <a:off x="5955744" y="4098727"/>
            <a:ext cx="2718673" cy="1777008"/>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FDA uses non-linear combinations of inputs, such as splines, to create more flexible decision boundaries.</a:t>
            </a:r>
            <a:endParaRPr lang="en-US" sz="1750" dirty="0"/>
          </a:p>
        </p:txBody>
      </p:sp>
      <p:sp>
        <p:nvSpPr>
          <p:cNvPr id="11" name="Shape 9"/>
          <p:cNvSpPr/>
          <p:nvPr/>
        </p:nvSpPr>
        <p:spPr>
          <a:xfrm>
            <a:off x="9118759" y="2762845"/>
            <a:ext cx="3163014" cy="3690461"/>
          </a:xfrm>
          <a:prstGeom prst="roundRect">
            <a:avLst>
              <a:gd name="adj" fmla="val 2107"/>
            </a:avLst>
          </a:prstGeom>
          <a:solidFill>
            <a:srgbClr val="1E1B4A"/>
          </a:solidFill>
        </p:spPr>
        <p:txBody>
          <a:bodyPr/>
          <a:lstStyle/>
          <a:p/>
        </p:txBody>
      </p:sp>
      <p:sp>
        <p:nvSpPr>
          <p:cNvPr id="12" name="Text 10"/>
          <p:cNvSpPr/>
          <p:nvPr/>
        </p:nvSpPr>
        <p:spPr>
          <a:xfrm>
            <a:off x="9340929" y="2985016"/>
            <a:ext cx="2718673" cy="980480"/>
          </a:xfrm>
          <a:prstGeom prst="rect">
            <a:avLst/>
          </a:prstGeom>
          <a:noFill/>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0"/>
                <a:cs typeface="Syne" pitchFamily="34" charset="0"/>
              </a:rPr>
              <a:t>Regularized Discriminant Analysis (RDA)</a:t>
            </a:r>
            <a:endParaRPr lang="en-US" sz="2058" dirty="0"/>
          </a:p>
        </p:txBody>
      </p:sp>
      <p:sp>
        <p:nvSpPr>
          <p:cNvPr id="13" name="Text 11"/>
          <p:cNvSpPr/>
          <p:nvPr/>
        </p:nvSpPr>
        <p:spPr>
          <a:xfrm>
            <a:off x="9340929" y="4098727"/>
            <a:ext cx="2718673" cy="2132409"/>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RDA introduces regularization into the estimate of the covariance matrix, moderating the influence of different variables on LDA.</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pic>
        <p:nvPicPr>
          <p:cNvPr id="4" name="Image 0" descr="preencoded.png"/>
          <p:cNvPicPr>
            <a:picLocks noChangeAspect="1"/>
          </p:cNvPicPr>
          <p:nvPr/>
        </p:nvPicPr>
        <p:blipFill>
          <a:blip r:embed="rId1"/>
          <a:srcRect/>
          <a:stretch>
            <a:fillRect/>
          </a:stretch>
        </p:blipFill>
        <p:spPr>
          <a:xfrm>
            <a:off x="2950607" y="538043"/>
            <a:ext cx="8382119" cy="6286500"/>
          </a:xfrm>
          <a:prstGeom prst="rect">
            <a:avLst/>
          </a:prstGeom>
        </p:spPr>
      </p:pic>
      <p:sp>
        <p:nvSpPr>
          <p:cNvPr id="5" name="Text 2"/>
          <p:cNvSpPr/>
          <p:nvPr/>
        </p:nvSpPr>
        <p:spPr>
          <a:xfrm>
            <a:off x="2950607" y="7117318"/>
            <a:ext cx="4594265" cy="574238"/>
          </a:xfrm>
          <a:prstGeom prst="rect">
            <a:avLst/>
          </a:prstGeom>
          <a:noFill/>
        </p:spPr>
        <p:txBody>
          <a:bodyPr wrap="none" rtlCol="0" anchor="t"/>
          <a:lstStyle/>
          <a:p>
            <a:pPr marL="0" indent="0">
              <a:lnSpc>
                <a:spcPts val="4522"/>
              </a:lnSpc>
              <a:buNone/>
            </a:pPr>
            <a:endParaRPr lang="en-US" sz="361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1717477"/>
            <a:ext cx="8542139" cy="653415"/>
          </a:xfrm>
          <a:prstGeom prst="rect">
            <a:avLst/>
          </a:prstGeom>
          <a:noFill/>
        </p:spPr>
        <p:txBody>
          <a:bodyPr wrap="none" rtlCol="0" anchor="t"/>
          <a:lstStyle/>
          <a:p>
            <a:pPr marL="0" indent="0">
              <a:lnSpc>
                <a:spcPts val="5146"/>
              </a:lnSpc>
              <a:buNone/>
            </a:pPr>
            <a:r>
              <a:rPr lang="en-US" sz="4117" b="1" dirty="0">
                <a:solidFill>
                  <a:srgbClr val="FFFFFF"/>
                </a:solidFill>
                <a:latin typeface="Syne" pitchFamily="34" charset="0"/>
                <a:ea typeface="Syne" pitchFamily="34" charset="0"/>
                <a:cs typeface="Syne" pitchFamily="34" charset="0"/>
              </a:rPr>
              <a:t>LDA in Action: Face Detection</a:t>
            </a:r>
            <a:endParaRPr lang="en-US" sz="4117" dirty="0"/>
          </a:p>
        </p:txBody>
      </p:sp>
      <p:pic>
        <p:nvPicPr>
          <p:cNvPr id="5" name="Image 0" descr="preencoded.png"/>
          <p:cNvPicPr>
            <a:picLocks noChangeAspect="1"/>
          </p:cNvPicPr>
          <p:nvPr/>
        </p:nvPicPr>
        <p:blipFill>
          <a:blip r:embed="rId1"/>
          <a:srcRect/>
          <a:stretch>
            <a:fillRect/>
          </a:stretch>
        </p:blipFill>
        <p:spPr>
          <a:xfrm>
            <a:off x="2348389" y="2815233"/>
            <a:ext cx="555427" cy="555427"/>
          </a:xfrm>
          <a:prstGeom prst="rect">
            <a:avLst/>
          </a:prstGeom>
        </p:spPr>
      </p:pic>
      <p:sp>
        <p:nvSpPr>
          <p:cNvPr id="6" name="Text 3"/>
          <p:cNvSpPr/>
          <p:nvPr/>
        </p:nvSpPr>
        <p:spPr>
          <a:xfrm>
            <a:off x="2348389" y="3592830"/>
            <a:ext cx="2614017" cy="326827"/>
          </a:xfrm>
          <a:prstGeom prst="rect">
            <a:avLst/>
          </a:prstGeom>
          <a:noFill/>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0"/>
                <a:cs typeface="Syne" pitchFamily="34" charset="0"/>
              </a:rPr>
              <a:t>Face Detection</a:t>
            </a:r>
            <a:endParaRPr lang="en-US" sz="2058" dirty="0"/>
          </a:p>
        </p:txBody>
      </p:sp>
      <p:sp>
        <p:nvSpPr>
          <p:cNvPr id="7" name="Text 4"/>
          <p:cNvSpPr/>
          <p:nvPr/>
        </p:nvSpPr>
        <p:spPr>
          <a:xfrm>
            <a:off x="2348389" y="4052888"/>
            <a:ext cx="3088958" cy="2132409"/>
          </a:xfrm>
          <a:prstGeom prst="rect">
            <a:avLst/>
          </a:prstGeom>
          <a:noFill/>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0"/>
                <a:cs typeface="Arimo" pitchFamily="34" charset="0"/>
              </a:rPr>
              <a:t>LDA is used in face detection algorithms, such as Fisherfaces, to extract useful data from different faces and improve classification accuracy.</a:t>
            </a:r>
            <a:endParaRPr lang="en-US" sz="1750" dirty="0"/>
          </a:p>
        </p:txBody>
      </p:sp>
      <p:pic>
        <p:nvPicPr>
          <p:cNvPr id="8" name="Image 1" descr="preencoded.png"/>
          <p:cNvPicPr>
            <a:picLocks noChangeAspect="1"/>
          </p:cNvPicPr>
          <p:nvPr/>
        </p:nvPicPr>
        <p:blipFill>
          <a:blip r:embed="rId2"/>
          <a:srcRect/>
          <a:stretch>
            <a:fillRect/>
          </a:stretch>
        </p:blipFill>
        <p:spPr>
          <a:xfrm>
            <a:off x="5770602" y="2815233"/>
            <a:ext cx="555427" cy="555427"/>
          </a:xfrm>
          <a:prstGeom prst="rect">
            <a:avLst/>
          </a:prstGeom>
        </p:spPr>
      </p:pic>
      <p:sp>
        <p:nvSpPr>
          <p:cNvPr id="9" name="Text 5"/>
          <p:cNvSpPr/>
          <p:nvPr/>
        </p:nvSpPr>
        <p:spPr>
          <a:xfrm>
            <a:off x="5770602" y="3592830"/>
            <a:ext cx="2614017" cy="326827"/>
          </a:xfrm>
          <a:prstGeom prst="rect">
            <a:avLst/>
          </a:prstGeom>
          <a:noFill/>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0"/>
                <a:cs typeface="Syne" pitchFamily="34" charset="0"/>
              </a:rPr>
              <a:t>Eigenfaces</a:t>
            </a:r>
            <a:endParaRPr lang="en-US" sz="2058" dirty="0"/>
          </a:p>
        </p:txBody>
      </p:sp>
      <p:sp>
        <p:nvSpPr>
          <p:cNvPr id="10" name="Text 6"/>
          <p:cNvSpPr/>
          <p:nvPr/>
        </p:nvSpPr>
        <p:spPr>
          <a:xfrm>
            <a:off x="5770602" y="4052888"/>
            <a:ext cx="3088958" cy="1777008"/>
          </a:xfrm>
          <a:prstGeom prst="rect">
            <a:avLst/>
          </a:prstGeom>
          <a:noFill/>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0"/>
                <a:cs typeface="Arimo" pitchFamily="34" charset="0"/>
              </a:rPr>
              <a:t>When coupled with eigenfaces, a technique that uses principal component analysis, LDA produces effective results in face detection applications.</a:t>
            </a:r>
            <a:endParaRPr lang="en-US" sz="1750" dirty="0"/>
          </a:p>
        </p:txBody>
      </p:sp>
      <p:pic>
        <p:nvPicPr>
          <p:cNvPr id="11" name="Image 2" descr="preencoded.png"/>
          <p:cNvPicPr>
            <a:picLocks noChangeAspect="1"/>
          </p:cNvPicPr>
          <p:nvPr/>
        </p:nvPicPr>
        <p:blipFill>
          <a:blip r:embed="rId3"/>
          <a:srcRect/>
          <a:stretch>
            <a:fillRect/>
          </a:stretch>
        </p:blipFill>
        <p:spPr>
          <a:xfrm>
            <a:off x="9192816" y="2815233"/>
            <a:ext cx="555427" cy="555427"/>
          </a:xfrm>
          <a:prstGeom prst="rect">
            <a:avLst/>
          </a:prstGeom>
        </p:spPr>
      </p:pic>
      <p:sp>
        <p:nvSpPr>
          <p:cNvPr id="12" name="Text 7"/>
          <p:cNvSpPr/>
          <p:nvPr/>
        </p:nvSpPr>
        <p:spPr>
          <a:xfrm>
            <a:off x="9192816" y="3592830"/>
            <a:ext cx="3089077" cy="653653"/>
          </a:xfrm>
          <a:prstGeom prst="rect">
            <a:avLst/>
          </a:prstGeom>
          <a:noFill/>
        </p:spPr>
        <p:txBody>
          <a:bodyPr wrap="square" rtlCol="0" anchor="t"/>
          <a:lstStyle/>
          <a:p>
            <a:pPr marL="0" indent="0" algn="l">
              <a:lnSpc>
                <a:spcPts val="2573"/>
              </a:lnSpc>
              <a:buNone/>
            </a:pPr>
            <a:r>
              <a:rPr lang="en-US" sz="2058" b="1" dirty="0">
                <a:solidFill>
                  <a:srgbClr val="FFFFFF"/>
                </a:solidFill>
                <a:latin typeface="Syne" pitchFamily="34" charset="0"/>
                <a:ea typeface="Syne" pitchFamily="34" charset="0"/>
                <a:cs typeface="Syne" pitchFamily="34" charset="0"/>
              </a:rPr>
              <a:t>Dimensionality Reduction</a:t>
            </a:r>
            <a:endParaRPr lang="en-US" sz="2058" dirty="0"/>
          </a:p>
        </p:txBody>
      </p:sp>
      <p:sp>
        <p:nvSpPr>
          <p:cNvPr id="13" name="Text 8"/>
          <p:cNvSpPr/>
          <p:nvPr/>
        </p:nvSpPr>
        <p:spPr>
          <a:xfrm>
            <a:off x="9192816" y="4379714"/>
            <a:ext cx="3089077" cy="2132409"/>
          </a:xfrm>
          <a:prstGeom prst="rect">
            <a:avLst/>
          </a:prstGeom>
          <a:noFill/>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0"/>
                <a:cs typeface="Arimo" pitchFamily="34" charset="0"/>
              </a:rPr>
              <a:t>LDA can also be used as a pre-processing step for dimensionality reduction, helping to reduce the computational cost of machine learning models.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955238"/>
            <a:ext cx="7734419" cy="653415"/>
          </a:xfrm>
          <a:prstGeom prst="rect">
            <a:avLst/>
          </a:prstGeom>
          <a:noFill/>
        </p:spPr>
        <p:txBody>
          <a:bodyPr wrap="none" rtlCol="0" anchor="t"/>
          <a:lstStyle/>
          <a:p>
            <a:pPr marL="0" indent="0">
              <a:lnSpc>
                <a:spcPts val="5146"/>
              </a:lnSpc>
              <a:buNone/>
            </a:pPr>
            <a:r>
              <a:rPr lang="en-US" sz="4117" b="1" dirty="0">
                <a:solidFill>
                  <a:srgbClr val="FFFFFF"/>
                </a:solidFill>
                <a:latin typeface="Syne" pitchFamily="34" charset="0"/>
                <a:ea typeface="Syne" pitchFamily="34" charset="0"/>
                <a:cs typeface="Syne" pitchFamily="34" charset="0"/>
              </a:rPr>
              <a:t>LDA vs. Logistic Regression</a:t>
            </a:r>
            <a:endParaRPr lang="en-US" sz="4117" dirty="0"/>
          </a:p>
        </p:txBody>
      </p:sp>
      <p:pic>
        <p:nvPicPr>
          <p:cNvPr id="5" name="Image 0" descr="preencoded.png"/>
          <p:cNvPicPr>
            <a:picLocks noChangeAspect="1"/>
          </p:cNvPicPr>
          <p:nvPr/>
        </p:nvPicPr>
        <p:blipFill>
          <a:blip r:embed="rId1"/>
          <a:srcRect/>
          <a:stretch>
            <a:fillRect/>
          </a:stretch>
        </p:blipFill>
        <p:spPr>
          <a:xfrm>
            <a:off x="2348389" y="1941909"/>
            <a:ext cx="1110972" cy="1777484"/>
          </a:xfrm>
          <a:prstGeom prst="rect">
            <a:avLst/>
          </a:prstGeom>
        </p:spPr>
      </p:pic>
      <p:sp>
        <p:nvSpPr>
          <p:cNvPr id="6" name="Text 3"/>
          <p:cNvSpPr/>
          <p:nvPr/>
        </p:nvSpPr>
        <p:spPr>
          <a:xfrm>
            <a:off x="3792617" y="2164080"/>
            <a:ext cx="2938105" cy="326827"/>
          </a:xfrm>
          <a:prstGeom prst="rect">
            <a:avLst/>
          </a:prstGeom>
          <a:noFill/>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0"/>
                <a:cs typeface="Syne" pitchFamily="34" charset="0"/>
              </a:rPr>
              <a:t>Binary Classification</a:t>
            </a:r>
            <a:endParaRPr lang="en-US" sz="2058" dirty="0"/>
          </a:p>
        </p:txBody>
      </p:sp>
      <p:sp>
        <p:nvSpPr>
          <p:cNvPr id="7" name="Text 4"/>
          <p:cNvSpPr/>
          <p:nvPr/>
        </p:nvSpPr>
        <p:spPr>
          <a:xfrm>
            <a:off x="3792617" y="2624137"/>
            <a:ext cx="8489275" cy="710803"/>
          </a:xfrm>
          <a:prstGeom prst="rect">
            <a:avLst/>
          </a:prstGeom>
          <a:noFill/>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0"/>
                <a:cs typeface="Arimo" pitchFamily="34" charset="0"/>
              </a:rPr>
              <a:t>Logistic regression is a popular algorithm for binary classification tasks, but it falls short when dealing with multiple classes.</a:t>
            </a:r>
            <a:endParaRPr lang="en-US" sz="1750" dirty="0"/>
          </a:p>
        </p:txBody>
      </p:sp>
      <p:pic>
        <p:nvPicPr>
          <p:cNvPr id="8" name="Image 1" descr="preencoded.png"/>
          <p:cNvPicPr>
            <a:picLocks noChangeAspect="1"/>
          </p:cNvPicPr>
          <p:nvPr/>
        </p:nvPicPr>
        <p:blipFill>
          <a:blip r:embed="rId2"/>
          <a:srcRect/>
          <a:stretch>
            <a:fillRect/>
          </a:stretch>
        </p:blipFill>
        <p:spPr>
          <a:xfrm>
            <a:off x="2348389" y="3719393"/>
            <a:ext cx="1110972" cy="1777484"/>
          </a:xfrm>
          <a:prstGeom prst="rect">
            <a:avLst/>
          </a:prstGeom>
        </p:spPr>
      </p:pic>
      <p:sp>
        <p:nvSpPr>
          <p:cNvPr id="9" name="Text 5"/>
          <p:cNvSpPr/>
          <p:nvPr/>
        </p:nvSpPr>
        <p:spPr>
          <a:xfrm>
            <a:off x="3792617" y="3941564"/>
            <a:ext cx="3473529" cy="326827"/>
          </a:xfrm>
          <a:prstGeom prst="rect">
            <a:avLst/>
          </a:prstGeom>
          <a:noFill/>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0"/>
                <a:cs typeface="Syne" pitchFamily="34" charset="0"/>
              </a:rPr>
              <a:t>Multiclass Classification</a:t>
            </a:r>
            <a:endParaRPr lang="en-US" sz="2058" dirty="0"/>
          </a:p>
        </p:txBody>
      </p:sp>
      <p:sp>
        <p:nvSpPr>
          <p:cNvPr id="10" name="Text 6"/>
          <p:cNvSpPr/>
          <p:nvPr/>
        </p:nvSpPr>
        <p:spPr>
          <a:xfrm>
            <a:off x="3792617" y="4401622"/>
            <a:ext cx="8489275" cy="710803"/>
          </a:xfrm>
          <a:prstGeom prst="rect">
            <a:avLst/>
          </a:prstGeom>
          <a:noFill/>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0"/>
                <a:cs typeface="Arimo" pitchFamily="34" charset="0"/>
              </a:rPr>
              <a:t>LDA, on the other hand, is well-suited for multiclass classification problems, especially when the classes are well-separated.</a:t>
            </a:r>
            <a:endParaRPr lang="en-US" sz="1750" dirty="0"/>
          </a:p>
        </p:txBody>
      </p:sp>
      <p:pic>
        <p:nvPicPr>
          <p:cNvPr id="11" name="Image 2" descr="preencoded.png"/>
          <p:cNvPicPr>
            <a:picLocks noChangeAspect="1"/>
          </p:cNvPicPr>
          <p:nvPr/>
        </p:nvPicPr>
        <p:blipFill>
          <a:blip r:embed="rId3"/>
          <a:srcRect/>
          <a:stretch>
            <a:fillRect/>
          </a:stretch>
        </p:blipFill>
        <p:spPr>
          <a:xfrm>
            <a:off x="2348389" y="5496878"/>
            <a:ext cx="1110972" cy="1777484"/>
          </a:xfrm>
          <a:prstGeom prst="rect">
            <a:avLst/>
          </a:prstGeom>
        </p:spPr>
      </p:pic>
      <p:sp>
        <p:nvSpPr>
          <p:cNvPr id="12" name="Text 7"/>
          <p:cNvSpPr/>
          <p:nvPr/>
        </p:nvSpPr>
        <p:spPr>
          <a:xfrm>
            <a:off x="3792617" y="5719048"/>
            <a:ext cx="3704392" cy="326827"/>
          </a:xfrm>
          <a:prstGeom prst="rect">
            <a:avLst/>
          </a:prstGeom>
          <a:noFill/>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0"/>
                <a:cs typeface="Syne" pitchFamily="34" charset="0"/>
              </a:rPr>
              <a:t>Dimensionality Reduction</a:t>
            </a:r>
            <a:endParaRPr lang="en-US" sz="2058" dirty="0"/>
          </a:p>
        </p:txBody>
      </p:sp>
      <p:sp>
        <p:nvSpPr>
          <p:cNvPr id="13" name="Text 8"/>
          <p:cNvSpPr/>
          <p:nvPr/>
        </p:nvSpPr>
        <p:spPr>
          <a:xfrm>
            <a:off x="3792617" y="6179106"/>
            <a:ext cx="8489275" cy="710803"/>
          </a:xfrm>
          <a:prstGeom prst="rect">
            <a:avLst/>
          </a:prstGeom>
          <a:noFill/>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0"/>
                <a:cs typeface="Arimo" pitchFamily="34" charset="0"/>
              </a:rPr>
              <a:t>LDA can also be used as a dimensionality reduction technique, similar to PCA, to improve the performance of machine learning models.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pic>
        <p:nvPicPr>
          <p:cNvPr id="4" name="Image 0" descr="preencoded.png"/>
          <p:cNvPicPr>
            <a:picLocks noChangeAspect="1"/>
          </p:cNvPicPr>
          <p:nvPr/>
        </p:nvPicPr>
        <p:blipFill>
          <a:blip r:embed="rId1"/>
          <a:srcRect/>
          <a:stretch>
            <a:fillRect/>
          </a:stretch>
        </p:blipFill>
        <p:spPr>
          <a:xfrm>
            <a:off x="2982278" y="533519"/>
            <a:ext cx="8402241" cy="6301621"/>
          </a:xfrm>
          <a:prstGeom prst="rect">
            <a:avLst/>
          </a:prstGeom>
        </p:spPr>
      </p:pic>
      <p:sp>
        <p:nvSpPr>
          <p:cNvPr id="5" name="Text 2"/>
          <p:cNvSpPr/>
          <p:nvPr/>
        </p:nvSpPr>
        <p:spPr>
          <a:xfrm>
            <a:off x="2982278" y="7125891"/>
            <a:ext cx="4560927" cy="570071"/>
          </a:xfrm>
          <a:prstGeom prst="rect">
            <a:avLst/>
          </a:prstGeom>
          <a:noFill/>
        </p:spPr>
        <p:txBody>
          <a:bodyPr wrap="none" rtlCol="0" anchor="t"/>
          <a:lstStyle/>
          <a:p>
            <a:pPr marL="0" indent="0">
              <a:lnSpc>
                <a:spcPts val="4489"/>
              </a:lnSpc>
              <a:buNone/>
            </a:pPr>
            <a:endParaRPr lang="en-US" sz="359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833199"/>
            <a:ext cx="5228153" cy="653415"/>
          </a:xfrm>
          <a:prstGeom prst="rect">
            <a:avLst/>
          </a:prstGeom>
          <a:noFill/>
        </p:spPr>
        <p:txBody>
          <a:bodyPr wrap="none" rtlCol="0" anchor="t"/>
          <a:lstStyle/>
          <a:p>
            <a:pPr marL="0" indent="0">
              <a:lnSpc>
                <a:spcPts val="5146"/>
              </a:lnSpc>
              <a:buNone/>
            </a:pPr>
            <a:r>
              <a:rPr lang="en-US" sz="4117" b="1" dirty="0">
                <a:solidFill>
                  <a:srgbClr val="FFFFFF"/>
                </a:solidFill>
                <a:latin typeface="Syne" pitchFamily="34" charset="0"/>
                <a:ea typeface="Syne" pitchFamily="34" charset="0"/>
                <a:cs typeface="Syne" pitchFamily="34" charset="0"/>
              </a:rPr>
              <a:t>When to Use LDA</a:t>
            </a:r>
            <a:endParaRPr lang="en-US" sz="4117" dirty="0"/>
          </a:p>
        </p:txBody>
      </p:sp>
      <p:sp>
        <p:nvSpPr>
          <p:cNvPr id="5" name="Text 3"/>
          <p:cNvSpPr/>
          <p:nvPr/>
        </p:nvSpPr>
        <p:spPr>
          <a:xfrm>
            <a:off x="2570559" y="2071807"/>
            <a:ext cx="4518541" cy="355402"/>
          </a:xfrm>
          <a:prstGeom prst="rect">
            <a:avLst/>
          </a:prstGeom>
          <a:noFill/>
        </p:spPr>
        <p:txBody>
          <a:bodyPr wrap="non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Multiclass Classification</a:t>
            </a:r>
            <a:endParaRPr lang="en-US" sz="1750" dirty="0"/>
          </a:p>
        </p:txBody>
      </p:sp>
      <p:sp>
        <p:nvSpPr>
          <p:cNvPr id="6" name="Text 4"/>
          <p:cNvSpPr/>
          <p:nvPr/>
        </p:nvSpPr>
        <p:spPr>
          <a:xfrm>
            <a:off x="7541062" y="2071807"/>
            <a:ext cx="4518541" cy="1421606"/>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is particularly effective when dealing with more than two classes, as it can find the optimal linear combination of features to separate the classes.</a:t>
            </a:r>
            <a:endParaRPr lang="en-US" sz="1750" dirty="0"/>
          </a:p>
        </p:txBody>
      </p:sp>
      <p:sp>
        <p:nvSpPr>
          <p:cNvPr id="7" name="Shape 5"/>
          <p:cNvSpPr/>
          <p:nvPr/>
        </p:nvSpPr>
        <p:spPr>
          <a:xfrm>
            <a:off x="2348389" y="3634264"/>
            <a:ext cx="9933503" cy="1703308"/>
          </a:xfrm>
          <a:prstGeom prst="rect">
            <a:avLst/>
          </a:prstGeom>
          <a:solidFill>
            <a:srgbClr val="1E1B4A"/>
          </a:solidFill>
        </p:spPr>
        <p:txBody>
          <a:bodyPr/>
          <a:lstStyle/>
          <a:p/>
        </p:txBody>
      </p:sp>
      <p:sp>
        <p:nvSpPr>
          <p:cNvPr id="8" name="Text 6"/>
          <p:cNvSpPr/>
          <p:nvPr/>
        </p:nvSpPr>
        <p:spPr>
          <a:xfrm>
            <a:off x="2570559" y="3775115"/>
            <a:ext cx="4518541" cy="355402"/>
          </a:xfrm>
          <a:prstGeom prst="rect">
            <a:avLst/>
          </a:prstGeom>
          <a:noFill/>
        </p:spPr>
        <p:txBody>
          <a:bodyPr wrap="non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Well-Separated Classes</a:t>
            </a:r>
            <a:endParaRPr lang="en-US" sz="1750" dirty="0"/>
          </a:p>
        </p:txBody>
      </p:sp>
      <p:sp>
        <p:nvSpPr>
          <p:cNvPr id="9" name="Text 7"/>
          <p:cNvSpPr/>
          <p:nvPr/>
        </p:nvSpPr>
        <p:spPr>
          <a:xfrm>
            <a:off x="7541062" y="3775115"/>
            <a:ext cx="4518541" cy="1421606"/>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performs best when the classes in the dataset are well-separated, as it can easily find the discriminant that maximizes the distance between the class means.</a:t>
            </a:r>
            <a:endParaRPr lang="en-US" sz="1750" dirty="0"/>
          </a:p>
        </p:txBody>
      </p:sp>
      <p:sp>
        <p:nvSpPr>
          <p:cNvPr id="10" name="Text 8"/>
          <p:cNvSpPr/>
          <p:nvPr/>
        </p:nvSpPr>
        <p:spPr>
          <a:xfrm>
            <a:off x="2570559" y="5478423"/>
            <a:ext cx="4518541" cy="355402"/>
          </a:xfrm>
          <a:prstGeom prst="rect">
            <a:avLst/>
          </a:prstGeom>
          <a:noFill/>
        </p:spPr>
        <p:txBody>
          <a:bodyPr wrap="non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Dimensionality Reduction</a:t>
            </a:r>
            <a:endParaRPr lang="en-US" sz="1750" dirty="0"/>
          </a:p>
        </p:txBody>
      </p:sp>
      <p:sp>
        <p:nvSpPr>
          <p:cNvPr id="11" name="Text 9"/>
          <p:cNvSpPr/>
          <p:nvPr/>
        </p:nvSpPr>
        <p:spPr>
          <a:xfrm>
            <a:off x="7541062" y="5478423"/>
            <a:ext cx="4518541" cy="1777008"/>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LDA can be used as a dimensionality reduction technique, similar to PCA, to reduce the number of features in a dataset while preserving the most important information.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2242423"/>
            <a:ext cx="9798844" cy="694373"/>
          </a:xfrm>
          <a:prstGeom prst="rect">
            <a:avLst/>
          </a:prstGeom>
          <a:noFill/>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Advantages and Disadvantages of LDA</a:t>
            </a:r>
            <a:endParaRPr lang="en-US" sz="4374" dirty="0"/>
          </a:p>
        </p:txBody>
      </p:sp>
      <p:sp>
        <p:nvSpPr>
          <p:cNvPr id="5" name="Shape 2"/>
          <p:cNvSpPr/>
          <p:nvPr/>
        </p:nvSpPr>
        <p:spPr>
          <a:xfrm>
            <a:off x="2037993" y="3270052"/>
            <a:ext cx="3370064" cy="2717006"/>
          </a:xfrm>
          <a:prstGeom prst="roundRect">
            <a:avLst>
              <a:gd name="adj" fmla="val 3680"/>
            </a:avLst>
          </a:prstGeom>
          <a:solidFill>
            <a:srgbClr val="2E1A66"/>
          </a:solidFill>
          <a:ln w="7620">
            <a:solidFill>
              <a:srgbClr val="47337F"/>
            </a:solidFill>
            <a:prstDash val="solid"/>
          </a:ln>
        </p:spPr>
        <p:txBody>
          <a:bodyPr/>
          <a:lstStyle/>
          <a:p/>
        </p:txBody>
      </p:sp>
      <p:sp>
        <p:nvSpPr>
          <p:cNvPr id="6" name="Text 3"/>
          <p:cNvSpPr/>
          <p:nvPr/>
        </p:nvSpPr>
        <p:spPr>
          <a:xfrm>
            <a:off x="2267783" y="3499842"/>
            <a:ext cx="2777490" cy="347186"/>
          </a:xfrm>
          <a:prstGeom prst="rect">
            <a:avLst/>
          </a:prstGeom>
          <a:noFill/>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Advantages</a:t>
            </a:r>
            <a:endParaRPr lang="en-US" sz="2187" dirty="0"/>
          </a:p>
        </p:txBody>
      </p:sp>
      <p:sp>
        <p:nvSpPr>
          <p:cNvPr id="7" name="Text 4"/>
          <p:cNvSpPr/>
          <p:nvPr/>
        </p:nvSpPr>
        <p:spPr>
          <a:xfrm>
            <a:off x="2267783" y="3980259"/>
            <a:ext cx="2910483"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LDA is computationally efficient, interpretable, and performs well with linearly separable data.</a:t>
            </a:r>
            <a:endParaRPr lang="en-US" sz="1750" dirty="0"/>
          </a:p>
        </p:txBody>
      </p:sp>
      <p:sp>
        <p:nvSpPr>
          <p:cNvPr id="8" name="Shape 5"/>
          <p:cNvSpPr/>
          <p:nvPr/>
        </p:nvSpPr>
        <p:spPr>
          <a:xfrm>
            <a:off x="5630228" y="3270052"/>
            <a:ext cx="3370064" cy="2717006"/>
          </a:xfrm>
          <a:prstGeom prst="roundRect">
            <a:avLst>
              <a:gd name="adj" fmla="val 3680"/>
            </a:avLst>
          </a:prstGeom>
          <a:solidFill>
            <a:srgbClr val="2E1A66"/>
          </a:solidFill>
          <a:ln w="7620">
            <a:solidFill>
              <a:srgbClr val="47337F"/>
            </a:solidFill>
            <a:prstDash val="solid"/>
          </a:ln>
        </p:spPr>
        <p:txBody>
          <a:bodyPr/>
          <a:lstStyle/>
          <a:p/>
        </p:txBody>
      </p:sp>
      <p:sp>
        <p:nvSpPr>
          <p:cNvPr id="9" name="Text 6"/>
          <p:cNvSpPr/>
          <p:nvPr/>
        </p:nvSpPr>
        <p:spPr>
          <a:xfrm>
            <a:off x="5860018" y="3499842"/>
            <a:ext cx="2777490" cy="347186"/>
          </a:xfrm>
          <a:prstGeom prst="rect">
            <a:avLst/>
          </a:prstGeom>
          <a:noFill/>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Disadvantages</a:t>
            </a:r>
            <a:endParaRPr lang="en-US" sz="2187" dirty="0"/>
          </a:p>
        </p:txBody>
      </p:sp>
      <p:sp>
        <p:nvSpPr>
          <p:cNvPr id="10" name="Text 7"/>
          <p:cNvSpPr/>
          <p:nvPr/>
        </p:nvSpPr>
        <p:spPr>
          <a:xfrm>
            <a:off x="5860018" y="3980259"/>
            <a:ext cx="2910483"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LDA is sensitive to violations of its assumptions, such as non-normal distributions or unequal covariances.</a:t>
            </a:r>
            <a:endParaRPr lang="en-US" sz="1750" dirty="0"/>
          </a:p>
        </p:txBody>
      </p:sp>
      <p:sp>
        <p:nvSpPr>
          <p:cNvPr id="11" name="Shape 8"/>
          <p:cNvSpPr/>
          <p:nvPr/>
        </p:nvSpPr>
        <p:spPr>
          <a:xfrm>
            <a:off x="9222462" y="3270052"/>
            <a:ext cx="3370064" cy="2717006"/>
          </a:xfrm>
          <a:prstGeom prst="roundRect">
            <a:avLst>
              <a:gd name="adj" fmla="val 3680"/>
            </a:avLst>
          </a:prstGeom>
          <a:solidFill>
            <a:srgbClr val="2E1A66"/>
          </a:solidFill>
          <a:ln w="7620">
            <a:solidFill>
              <a:srgbClr val="47337F"/>
            </a:solidFill>
            <a:prstDash val="solid"/>
          </a:ln>
        </p:spPr>
        <p:txBody>
          <a:bodyPr/>
          <a:lstStyle/>
          <a:p/>
        </p:txBody>
      </p:sp>
      <p:sp>
        <p:nvSpPr>
          <p:cNvPr id="12" name="Text 9"/>
          <p:cNvSpPr/>
          <p:nvPr/>
        </p:nvSpPr>
        <p:spPr>
          <a:xfrm>
            <a:off x="9452253" y="3499842"/>
            <a:ext cx="2777490" cy="347186"/>
          </a:xfrm>
          <a:prstGeom prst="rect">
            <a:avLst/>
          </a:prstGeom>
          <a:noFill/>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Alternatives</a:t>
            </a:r>
            <a:endParaRPr lang="en-US" sz="2187" dirty="0"/>
          </a:p>
        </p:txBody>
      </p:sp>
      <p:sp>
        <p:nvSpPr>
          <p:cNvPr id="13" name="Text 10"/>
          <p:cNvSpPr/>
          <p:nvPr/>
        </p:nvSpPr>
        <p:spPr>
          <a:xfrm>
            <a:off x="9452253" y="3980259"/>
            <a:ext cx="2910483" cy="1777008"/>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Quadratic Discriminant Analysis (QDA) and Logistic Regression can be used when the assumptions of LDA are not met.</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pic>
        <p:nvPicPr>
          <p:cNvPr id="4" name="Image 1" descr="preencoded.png"/>
          <p:cNvPicPr>
            <a:picLocks noChangeAspect="1"/>
          </p:cNvPicPr>
          <p:nvPr/>
        </p:nvPicPr>
        <p:blipFill>
          <a:blip r:embed="rId2"/>
          <a:srcRect/>
          <a:stretch>
            <a:fillRect/>
          </a:stretch>
        </p:blipFill>
        <p:spPr>
          <a:xfrm>
            <a:off x="3023473" y="497086"/>
            <a:ext cx="8533209" cy="6399848"/>
          </a:xfrm>
          <a:prstGeom prst="rect">
            <a:avLst/>
          </a:prstGeom>
        </p:spPr>
      </p:pic>
      <p:sp>
        <p:nvSpPr>
          <p:cNvPr id="5" name="Text 1"/>
          <p:cNvSpPr/>
          <p:nvPr/>
        </p:nvSpPr>
        <p:spPr>
          <a:xfrm>
            <a:off x="3023473" y="7167920"/>
            <a:ext cx="4517588" cy="564594"/>
          </a:xfrm>
          <a:prstGeom prst="rect">
            <a:avLst/>
          </a:prstGeom>
          <a:noFill/>
        </p:spPr>
        <p:txBody>
          <a:bodyPr wrap="none" rtlCol="0" anchor="t"/>
          <a:lstStyle/>
          <a:p>
            <a:pPr marL="0" indent="0">
              <a:lnSpc>
                <a:spcPts val="4446"/>
              </a:lnSpc>
              <a:buNone/>
            </a:pPr>
            <a:endParaRPr lang="en-US" sz="355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2351365"/>
            <a:ext cx="7958138" cy="694373"/>
          </a:xfrm>
          <a:prstGeom prst="rect">
            <a:avLst/>
          </a:prstGeom>
          <a:noFill/>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Assumptions and Prerequisites</a:t>
            </a:r>
            <a:endParaRPr lang="en-US" sz="4374" dirty="0"/>
          </a:p>
        </p:txBody>
      </p:sp>
      <p:sp>
        <p:nvSpPr>
          <p:cNvPr id="5" name="Shape 2"/>
          <p:cNvSpPr/>
          <p:nvPr/>
        </p:nvSpPr>
        <p:spPr>
          <a:xfrm>
            <a:off x="2037993" y="3628906"/>
            <a:ext cx="499943" cy="499943"/>
          </a:xfrm>
          <a:prstGeom prst="roundRect">
            <a:avLst>
              <a:gd name="adj" fmla="val 20000"/>
            </a:avLst>
          </a:prstGeom>
          <a:solidFill>
            <a:srgbClr val="2E1A66"/>
          </a:solidFill>
          <a:ln w="7620">
            <a:solidFill>
              <a:srgbClr val="47337F"/>
            </a:solidFill>
            <a:prstDash val="solid"/>
          </a:ln>
        </p:spPr>
        <p:txBody>
          <a:bodyPr/>
          <a:lstStyle/>
          <a:p/>
        </p:txBody>
      </p:sp>
      <p:sp>
        <p:nvSpPr>
          <p:cNvPr id="6" name="Text 3"/>
          <p:cNvSpPr/>
          <p:nvPr/>
        </p:nvSpPr>
        <p:spPr>
          <a:xfrm>
            <a:off x="2225278" y="3670578"/>
            <a:ext cx="125373" cy="416481"/>
          </a:xfrm>
          <a:prstGeom prst="rect">
            <a:avLst/>
          </a:prstGeom>
          <a:noFill/>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0"/>
                <a:cs typeface="p22-mackinac-pro" pitchFamily="34" charset="0"/>
              </a:rPr>
              <a:t>1</a:t>
            </a:r>
            <a:endParaRPr lang="en-US" sz="2624" dirty="0"/>
          </a:p>
        </p:txBody>
      </p:sp>
      <p:sp>
        <p:nvSpPr>
          <p:cNvPr id="7" name="Text 4"/>
          <p:cNvSpPr/>
          <p:nvPr/>
        </p:nvSpPr>
        <p:spPr>
          <a:xfrm>
            <a:off x="2760107" y="3628906"/>
            <a:ext cx="2647950" cy="694373"/>
          </a:xfrm>
          <a:prstGeom prst="rect">
            <a:avLst/>
          </a:prstGeom>
          <a:noFill/>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Multivariate Normal Distribution</a:t>
            </a:r>
            <a:endParaRPr lang="en-US" sz="2187" dirty="0"/>
          </a:p>
        </p:txBody>
      </p:sp>
      <p:sp>
        <p:nvSpPr>
          <p:cNvPr id="8" name="Text 5"/>
          <p:cNvSpPr/>
          <p:nvPr/>
        </p:nvSpPr>
        <p:spPr>
          <a:xfrm>
            <a:off x="2760107" y="4456509"/>
            <a:ext cx="2647950"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LDA assumes that the data in each class follows a multivariate normal distribution.</a:t>
            </a:r>
            <a:endParaRPr lang="en-US" sz="1750" dirty="0"/>
          </a:p>
        </p:txBody>
      </p:sp>
      <p:sp>
        <p:nvSpPr>
          <p:cNvPr id="9" name="Shape 6"/>
          <p:cNvSpPr/>
          <p:nvPr/>
        </p:nvSpPr>
        <p:spPr>
          <a:xfrm>
            <a:off x="5630228" y="3628906"/>
            <a:ext cx="499943" cy="499943"/>
          </a:xfrm>
          <a:prstGeom prst="roundRect">
            <a:avLst>
              <a:gd name="adj" fmla="val 20000"/>
            </a:avLst>
          </a:prstGeom>
          <a:solidFill>
            <a:srgbClr val="2E1A66"/>
          </a:solidFill>
          <a:ln w="7620">
            <a:solidFill>
              <a:srgbClr val="47337F"/>
            </a:solidFill>
            <a:prstDash val="solid"/>
          </a:ln>
        </p:spPr>
        <p:txBody>
          <a:bodyPr/>
          <a:lstStyle/>
          <a:p/>
        </p:txBody>
      </p:sp>
      <p:sp>
        <p:nvSpPr>
          <p:cNvPr id="10" name="Text 7"/>
          <p:cNvSpPr/>
          <p:nvPr/>
        </p:nvSpPr>
        <p:spPr>
          <a:xfrm>
            <a:off x="5788104" y="3670578"/>
            <a:ext cx="184071" cy="416481"/>
          </a:xfrm>
          <a:prstGeom prst="rect">
            <a:avLst/>
          </a:prstGeom>
          <a:noFill/>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0"/>
                <a:cs typeface="p22-mackinac-pro" pitchFamily="34" charset="0"/>
              </a:rPr>
              <a:t>2</a:t>
            </a:r>
            <a:endParaRPr lang="en-US" sz="2624" dirty="0"/>
          </a:p>
        </p:txBody>
      </p:sp>
      <p:sp>
        <p:nvSpPr>
          <p:cNvPr id="11" name="Text 8"/>
          <p:cNvSpPr/>
          <p:nvPr/>
        </p:nvSpPr>
        <p:spPr>
          <a:xfrm>
            <a:off x="6352342" y="3628906"/>
            <a:ext cx="2647950" cy="694373"/>
          </a:xfrm>
          <a:prstGeom prst="rect">
            <a:avLst/>
          </a:prstGeom>
          <a:noFill/>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Equal Covariance Matrices</a:t>
            </a:r>
            <a:endParaRPr lang="en-US" sz="2187" dirty="0"/>
          </a:p>
        </p:txBody>
      </p:sp>
      <p:sp>
        <p:nvSpPr>
          <p:cNvPr id="12" name="Text 9"/>
          <p:cNvSpPr/>
          <p:nvPr/>
        </p:nvSpPr>
        <p:spPr>
          <a:xfrm>
            <a:off x="6352342" y="4456509"/>
            <a:ext cx="2647950"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The covariance matrices of the different classes must be equal for LDA to perform optimally.</a:t>
            </a:r>
            <a:endParaRPr lang="en-US" sz="1750" dirty="0"/>
          </a:p>
        </p:txBody>
      </p:sp>
      <p:sp>
        <p:nvSpPr>
          <p:cNvPr id="13" name="Shape 10"/>
          <p:cNvSpPr/>
          <p:nvPr/>
        </p:nvSpPr>
        <p:spPr>
          <a:xfrm>
            <a:off x="9222462" y="3628906"/>
            <a:ext cx="499943" cy="499943"/>
          </a:xfrm>
          <a:prstGeom prst="roundRect">
            <a:avLst>
              <a:gd name="adj" fmla="val 20000"/>
            </a:avLst>
          </a:prstGeom>
          <a:solidFill>
            <a:srgbClr val="2E1A66"/>
          </a:solidFill>
          <a:ln w="7620">
            <a:solidFill>
              <a:srgbClr val="47337F"/>
            </a:solidFill>
            <a:prstDash val="solid"/>
          </a:ln>
        </p:spPr>
        <p:txBody>
          <a:bodyPr/>
          <a:lstStyle/>
          <a:p/>
        </p:txBody>
      </p:sp>
      <p:sp>
        <p:nvSpPr>
          <p:cNvPr id="14" name="Text 11"/>
          <p:cNvSpPr/>
          <p:nvPr/>
        </p:nvSpPr>
        <p:spPr>
          <a:xfrm>
            <a:off x="9377601" y="3670578"/>
            <a:ext cx="189667" cy="416481"/>
          </a:xfrm>
          <a:prstGeom prst="rect">
            <a:avLst/>
          </a:prstGeom>
          <a:noFill/>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0"/>
                <a:cs typeface="p22-mackinac-pro" pitchFamily="34" charset="0"/>
              </a:rPr>
              <a:t>3</a:t>
            </a:r>
            <a:endParaRPr lang="en-US" sz="2624" dirty="0"/>
          </a:p>
        </p:txBody>
      </p:sp>
      <p:sp>
        <p:nvSpPr>
          <p:cNvPr id="15" name="Text 12"/>
          <p:cNvSpPr/>
          <p:nvPr/>
        </p:nvSpPr>
        <p:spPr>
          <a:xfrm>
            <a:off x="9944576" y="3628906"/>
            <a:ext cx="2647950" cy="694373"/>
          </a:xfrm>
          <a:prstGeom prst="rect">
            <a:avLst/>
          </a:prstGeom>
          <a:noFill/>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Labeled Training Data</a:t>
            </a:r>
            <a:endParaRPr lang="en-US" sz="2187" dirty="0"/>
          </a:p>
        </p:txBody>
      </p:sp>
      <p:sp>
        <p:nvSpPr>
          <p:cNvPr id="16" name="Text 13"/>
          <p:cNvSpPr/>
          <p:nvPr/>
        </p:nvSpPr>
        <p:spPr>
          <a:xfrm>
            <a:off x="9944576" y="4456509"/>
            <a:ext cx="2647950"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LDA requires a labeled training dataset to learn the discriminant functions.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1854279"/>
            <a:ext cx="5554980" cy="694373"/>
          </a:xfrm>
          <a:prstGeom prst="rect">
            <a:avLst/>
          </a:prstGeom>
          <a:noFill/>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Applications of LDA</a:t>
            </a:r>
            <a:endParaRPr lang="en-US" sz="4374" dirty="0"/>
          </a:p>
        </p:txBody>
      </p:sp>
      <p:pic>
        <p:nvPicPr>
          <p:cNvPr id="5" name="Image 1" descr="preencoded.png"/>
          <p:cNvPicPr>
            <a:picLocks noChangeAspect="1"/>
          </p:cNvPicPr>
          <p:nvPr/>
        </p:nvPicPr>
        <p:blipFill>
          <a:blip r:embed="rId2"/>
          <a:srcRect/>
          <a:stretch>
            <a:fillRect/>
          </a:stretch>
        </p:blipFill>
        <p:spPr>
          <a:xfrm>
            <a:off x="2037993" y="2992993"/>
            <a:ext cx="555427" cy="555427"/>
          </a:xfrm>
          <a:prstGeom prst="rect">
            <a:avLst/>
          </a:prstGeom>
        </p:spPr>
      </p:pic>
      <p:sp>
        <p:nvSpPr>
          <p:cNvPr id="6" name="Text 2"/>
          <p:cNvSpPr/>
          <p:nvPr/>
        </p:nvSpPr>
        <p:spPr>
          <a:xfrm>
            <a:off x="2037993" y="3770590"/>
            <a:ext cx="2388632" cy="694373"/>
          </a:xfrm>
          <a:prstGeom prst="rect">
            <a:avLst/>
          </a:prstGeom>
          <a:noFill/>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Image Recognition</a:t>
            </a:r>
            <a:endParaRPr lang="en-US" sz="2187" dirty="0"/>
          </a:p>
        </p:txBody>
      </p:sp>
      <p:sp>
        <p:nvSpPr>
          <p:cNvPr id="7" name="Text 3"/>
          <p:cNvSpPr/>
          <p:nvPr/>
        </p:nvSpPr>
        <p:spPr>
          <a:xfrm>
            <a:off x="2037993" y="4598194"/>
            <a:ext cx="2388632" cy="1777008"/>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can be used for image classification tasks, such as handwritten digit recognition.</a:t>
            </a:r>
            <a:endParaRPr lang="en-US" sz="1750" dirty="0"/>
          </a:p>
        </p:txBody>
      </p:sp>
      <p:pic>
        <p:nvPicPr>
          <p:cNvPr id="8" name="Image 2" descr="preencoded.png"/>
          <p:cNvPicPr>
            <a:picLocks noChangeAspect="1"/>
          </p:cNvPicPr>
          <p:nvPr/>
        </p:nvPicPr>
        <p:blipFill>
          <a:blip r:embed="rId3"/>
          <a:srcRect/>
          <a:stretch>
            <a:fillRect/>
          </a:stretch>
        </p:blipFill>
        <p:spPr>
          <a:xfrm>
            <a:off x="4759881" y="2992993"/>
            <a:ext cx="555427" cy="555427"/>
          </a:xfrm>
          <a:prstGeom prst="rect">
            <a:avLst/>
          </a:prstGeom>
        </p:spPr>
      </p:pic>
      <p:sp>
        <p:nvSpPr>
          <p:cNvPr id="9" name="Text 4"/>
          <p:cNvSpPr/>
          <p:nvPr/>
        </p:nvSpPr>
        <p:spPr>
          <a:xfrm>
            <a:off x="4759881" y="3770590"/>
            <a:ext cx="2388632" cy="347186"/>
          </a:xfrm>
          <a:prstGeom prst="rect">
            <a:avLst/>
          </a:prstGeom>
          <a:noFill/>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Text Classification</a:t>
            </a:r>
            <a:endParaRPr lang="en-US" sz="2187" dirty="0"/>
          </a:p>
        </p:txBody>
      </p:sp>
      <p:sp>
        <p:nvSpPr>
          <p:cNvPr id="10" name="Text 5"/>
          <p:cNvSpPr/>
          <p:nvPr/>
        </p:nvSpPr>
        <p:spPr>
          <a:xfrm>
            <a:off x="4759881" y="4251008"/>
            <a:ext cx="2388632" cy="1777008"/>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is effective for categorizing text documents into different topics or genres.</a:t>
            </a:r>
            <a:endParaRPr lang="en-US" sz="1750" dirty="0"/>
          </a:p>
        </p:txBody>
      </p:sp>
      <p:pic>
        <p:nvPicPr>
          <p:cNvPr id="11" name="Image 3" descr="preencoded.png"/>
          <p:cNvPicPr>
            <a:picLocks noChangeAspect="1"/>
          </p:cNvPicPr>
          <p:nvPr/>
        </p:nvPicPr>
        <p:blipFill>
          <a:blip r:embed="rId4"/>
          <a:srcRect/>
          <a:stretch>
            <a:fillRect/>
          </a:stretch>
        </p:blipFill>
        <p:spPr>
          <a:xfrm>
            <a:off x="7481768" y="2992993"/>
            <a:ext cx="555427" cy="555427"/>
          </a:xfrm>
          <a:prstGeom prst="rect">
            <a:avLst/>
          </a:prstGeom>
        </p:spPr>
      </p:pic>
      <p:sp>
        <p:nvSpPr>
          <p:cNvPr id="12" name="Text 6"/>
          <p:cNvSpPr/>
          <p:nvPr/>
        </p:nvSpPr>
        <p:spPr>
          <a:xfrm>
            <a:off x="7481768" y="3770590"/>
            <a:ext cx="2388632" cy="347186"/>
          </a:xfrm>
          <a:prstGeom prst="rect">
            <a:avLst/>
          </a:prstGeom>
          <a:noFill/>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Bioinformatics</a:t>
            </a:r>
            <a:endParaRPr lang="en-US" sz="2187" dirty="0"/>
          </a:p>
        </p:txBody>
      </p:sp>
      <p:sp>
        <p:nvSpPr>
          <p:cNvPr id="13" name="Text 7"/>
          <p:cNvSpPr/>
          <p:nvPr/>
        </p:nvSpPr>
        <p:spPr>
          <a:xfrm>
            <a:off x="7481768" y="4251008"/>
            <a:ext cx="2388632" cy="1421606"/>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is used to analyze gene expression data and classify different types of cancer.</a:t>
            </a:r>
            <a:endParaRPr lang="en-US" sz="1750" dirty="0"/>
          </a:p>
        </p:txBody>
      </p:sp>
      <p:pic>
        <p:nvPicPr>
          <p:cNvPr id="14" name="Image 4" descr="preencoded.png"/>
          <p:cNvPicPr>
            <a:picLocks noChangeAspect="1"/>
          </p:cNvPicPr>
          <p:nvPr/>
        </p:nvPicPr>
        <p:blipFill>
          <a:blip r:embed="rId5"/>
          <a:srcRect/>
          <a:stretch>
            <a:fillRect/>
          </a:stretch>
        </p:blipFill>
        <p:spPr>
          <a:xfrm>
            <a:off x="10203656" y="2992993"/>
            <a:ext cx="555427" cy="555427"/>
          </a:xfrm>
          <a:prstGeom prst="rect">
            <a:avLst/>
          </a:prstGeom>
        </p:spPr>
      </p:pic>
      <p:sp>
        <p:nvSpPr>
          <p:cNvPr id="15" name="Text 8"/>
          <p:cNvSpPr/>
          <p:nvPr/>
        </p:nvSpPr>
        <p:spPr>
          <a:xfrm>
            <a:off x="10203656" y="3770590"/>
            <a:ext cx="2388751" cy="347186"/>
          </a:xfrm>
          <a:prstGeom prst="rect">
            <a:avLst/>
          </a:prstGeom>
          <a:noFill/>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Finance</a:t>
            </a:r>
            <a:endParaRPr lang="en-US" sz="2187" dirty="0"/>
          </a:p>
        </p:txBody>
      </p:sp>
      <p:sp>
        <p:nvSpPr>
          <p:cNvPr id="16" name="Text 9"/>
          <p:cNvSpPr/>
          <p:nvPr/>
        </p:nvSpPr>
        <p:spPr>
          <a:xfrm>
            <a:off x="10203656" y="4251008"/>
            <a:ext cx="2388751" cy="1421606"/>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can be used for credit risk assessment and fraud detection in financial applications.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1205627"/>
            <a:ext cx="10554414" cy="1388745"/>
          </a:xfrm>
          <a:prstGeom prst="rect">
            <a:avLst/>
          </a:prstGeom>
          <a:noFill/>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Comparison to Other Classification Techniques</a:t>
            </a:r>
            <a:endParaRPr lang="en-US" sz="4374" dirty="0"/>
          </a:p>
        </p:txBody>
      </p:sp>
      <p:sp>
        <p:nvSpPr>
          <p:cNvPr id="5" name="Shape 2"/>
          <p:cNvSpPr/>
          <p:nvPr/>
        </p:nvSpPr>
        <p:spPr>
          <a:xfrm>
            <a:off x="2037993" y="3038713"/>
            <a:ext cx="10554414" cy="3985260"/>
          </a:xfrm>
          <a:prstGeom prst="roundRect">
            <a:avLst>
              <a:gd name="adj" fmla="val 2509"/>
            </a:avLst>
          </a:prstGeom>
          <a:noFill/>
          <a:ln w="7620">
            <a:solidFill>
              <a:srgbClr val="FFFFFF">
                <a:alpha val="24000"/>
              </a:srgbClr>
            </a:solidFill>
            <a:prstDash val="solid"/>
          </a:ln>
        </p:spPr>
        <p:txBody>
          <a:bodyPr/>
          <a:lstStyle/>
          <a:p/>
        </p:txBody>
      </p:sp>
      <p:sp>
        <p:nvSpPr>
          <p:cNvPr id="6" name="Shape 3"/>
          <p:cNvSpPr/>
          <p:nvPr/>
        </p:nvSpPr>
        <p:spPr>
          <a:xfrm>
            <a:off x="2045613" y="3046333"/>
            <a:ext cx="10539174" cy="992505"/>
          </a:xfrm>
          <a:prstGeom prst="rect">
            <a:avLst/>
          </a:prstGeom>
          <a:solidFill>
            <a:srgbClr val="FFFFFF">
              <a:alpha val="4000"/>
            </a:srgbClr>
          </a:solidFill>
        </p:spPr>
        <p:txBody>
          <a:bodyPr/>
          <a:lstStyle/>
          <a:p/>
        </p:txBody>
      </p:sp>
      <p:sp>
        <p:nvSpPr>
          <p:cNvPr id="7" name="Text 4"/>
          <p:cNvSpPr/>
          <p:nvPr/>
        </p:nvSpPr>
        <p:spPr>
          <a:xfrm>
            <a:off x="2268022" y="3187184"/>
            <a:ext cx="218658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LDA</a:t>
            </a:r>
            <a:endParaRPr lang="en-US" sz="1750" dirty="0"/>
          </a:p>
        </p:txBody>
      </p:sp>
      <p:sp>
        <p:nvSpPr>
          <p:cNvPr id="8" name="Text 5"/>
          <p:cNvSpPr/>
          <p:nvPr/>
        </p:nvSpPr>
        <p:spPr>
          <a:xfrm>
            <a:off x="4906566" y="3187184"/>
            <a:ext cx="218277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Logistic Regression</a:t>
            </a:r>
            <a:endParaRPr lang="en-US" sz="1750" dirty="0"/>
          </a:p>
        </p:txBody>
      </p:sp>
      <p:sp>
        <p:nvSpPr>
          <p:cNvPr id="9" name="Text 6"/>
          <p:cNvSpPr/>
          <p:nvPr/>
        </p:nvSpPr>
        <p:spPr>
          <a:xfrm>
            <a:off x="7541300" y="3187184"/>
            <a:ext cx="218277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Decision Trees</a:t>
            </a:r>
            <a:endParaRPr lang="en-US" sz="1750" dirty="0"/>
          </a:p>
        </p:txBody>
      </p:sp>
      <p:sp>
        <p:nvSpPr>
          <p:cNvPr id="10" name="Text 7"/>
          <p:cNvSpPr/>
          <p:nvPr/>
        </p:nvSpPr>
        <p:spPr>
          <a:xfrm>
            <a:off x="10176034" y="3187184"/>
            <a:ext cx="218658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Support Vector Machines</a:t>
            </a:r>
            <a:endParaRPr lang="en-US" sz="1750" dirty="0"/>
          </a:p>
        </p:txBody>
      </p:sp>
      <p:sp>
        <p:nvSpPr>
          <p:cNvPr id="11" name="Shape 8"/>
          <p:cNvSpPr/>
          <p:nvPr/>
        </p:nvSpPr>
        <p:spPr>
          <a:xfrm>
            <a:off x="2045613" y="4038838"/>
            <a:ext cx="10539174" cy="992505"/>
          </a:xfrm>
          <a:prstGeom prst="rect">
            <a:avLst/>
          </a:prstGeom>
          <a:solidFill>
            <a:srgbClr val="000000">
              <a:alpha val="4000"/>
            </a:srgbClr>
          </a:solidFill>
        </p:spPr>
        <p:txBody>
          <a:bodyPr/>
          <a:lstStyle/>
          <a:p/>
        </p:txBody>
      </p:sp>
      <p:sp>
        <p:nvSpPr>
          <p:cNvPr id="12" name="Text 9"/>
          <p:cNvSpPr/>
          <p:nvPr/>
        </p:nvSpPr>
        <p:spPr>
          <a:xfrm>
            <a:off x="2268022" y="4179689"/>
            <a:ext cx="218658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Linear decision boundary</a:t>
            </a:r>
            <a:endParaRPr lang="en-US" sz="1750" dirty="0"/>
          </a:p>
        </p:txBody>
      </p:sp>
      <p:sp>
        <p:nvSpPr>
          <p:cNvPr id="13" name="Text 10"/>
          <p:cNvSpPr/>
          <p:nvPr/>
        </p:nvSpPr>
        <p:spPr>
          <a:xfrm>
            <a:off x="4906566" y="4179689"/>
            <a:ext cx="218277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Probabilistic model</a:t>
            </a:r>
            <a:endParaRPr lang="en-US" sz="1750" dirty="0"/>
          </a:p>
        </p:txBody>
      </p:sp>
      <p:sp>
        <p:nvSpPr>
          <p:cNvPr id="14" name="Text 11"/>
          <p:cNvSpPr/>
          <p:nvPr/>
        </p:nvSpPr>
        <p:spPr>
          <a:xfrm>
            <a:off x="7541300" y="4179689"/>
            <a:ext cx="218277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Hierarchical structure</a:t>
            </a:r>
            <a:endParaRPr lang="en-US" sz="1750" dirty="0"/>
          </a:p>
        </p:txBody>
      </p:sp>
      <p:sp>
        <p:nvSpPr>
          <p:cNvPr id="15" name="Text 12"/>
          <p:cNvSpPr/>
          <p:nvPr/>
        </p:nvSpPr>
        <p:spPr>
          <a:xfrm>
            <a:off x="10176034" y="4179689"/>
            <a:ext cx="218658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Kernel-based approach</a:t>
            </a:r>
            <a:endParaRPr lang="en-US" sz="1750" dirty="0"/>
          </a:p>
        </p:txBody>
      </p:sp>
      <p:sp>
        <p:nvSpPr>
          <p:cNvPr id="16" name="Shape 13"/>
          <p:cNvSpPr/>
          <p:nvPr/>
        </p:nvSpPr>
        <p:spPr>
          <a:xfrm>
            <a:off x="2045613" y="5031343"/>
            <a:ext cx="10539174" cy="992505"/>
          </a:xfrm>
          <a:prstGeom prst="rect">
            <a:avLst/>
          </a:prstGeom>
          <a:solidFill>
            <a:srgbClr val="FFFFFF">
              <a:alpha val="4000"/>
            </a:srgbClr>
          </a:solidFill>
        </p:spPr>
        <p:txBody>
          <a:bodyPr/>
          <a:lstStyle/>
          <a:p/>
        </p:txBody>
      </p:sp>
      <p:sp>
        <p:nvSpPr>
          <p:cNvPr id="17" name="Text 14"/>
          <p:cNvSpPr/>
          <p:nvPr/>
        </p:nvSpPr>
        <p:spPr>
          <a:xfrm>
            <a:off x="2268022" y="5172194"/>
            <a:ext cx="218658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Assumes normal distribution</a:t>
            </a:r>
            <a:endParaRPr lang="en-US" sz="1750" dirty="0"/>
          </a:p>
        </p:txBody>
      </p:sp>
      <p:sp>
        <p:nvSpPr>
          <p:cNvPr id="18" name="Text 15"/>
          <p:cNvSpPr/>
          <p:nvPr/>
        </p:nvSpPr>
        <p:spPr>
          <a:xfrm>
            <a:off x="4906566" y="5172194"/>
            <a:ext cx="218277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No distribution assumption</a:t>
            </a:r>
            <a:endParaRPr lang="en-US" sz="1750" dirty="0"/>
          </a:p>
        </p:txBody>
      </p:sp>
      <p:sp>
        <p:nvSpPr>
          <p:cNvPr id="19" name="Text 16"/>
          <p:cNvSpPr/>
          <p:nvPr/>
        </p:nvSpPr>
        <p:spPr>
          <a:xfrm>
            <a:off x="7541300" y="5172194"/>
            <a:ext cx="218277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Handles non-linear data</a:t>
            </a:r>
            <a:endParaRPr lang="en-US" sz="1750" dirty="0"/>
          </a:p>
        </p:txBody>
      </p:sp>
      <p:sp>
        <p:nvSpPr>
          <p:cNvPr id="20" name="Text 17"/>
          <p:cNvSpPr/>
          <p:nvPr/>
        </p:nvSpPr>
        <p:spPr>
          <a:xfrm>
            <a:off x="10176034" y="5172194"/>
            <a:ext cx="218658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Effective with high-dimensional data</a:t>
            </a:r>
            <a:endParaRPr lang="en-US" sz="1750" dirty="0"/>
          </a:p>
        </p:txBody>
      </p:sp>
      <p:sp>
        <p:nvSpPr>
          <p:cNvPr id="21" name="Shape 18"/>
          <p:cNvSpPr/>
          <p:nvPr/>
        </p:nvSpPr>
        <p:spPr>
          <a:xfrm>
            <a:off x="2045613" y="6023848"/>
            <a:ext cx="10539174" cy="992505"/>
          </a:xfrm>
          <a:prstGeom prst="rect">
            <a:avLst/>
          </a:prstGeom>
          <a:solidFill>
            <a:srgbClr val="000000">
              <a:alpha val="4000"/>
            </a:srgbClr>
          </a:solidFill>
        </p:spPr>
        <p:txBody>
          <a:bodyPr/>
          <a:lstStyle/>
          <a:p/>
        </p:txBody>
      </p:sp>
      <p:sp>
        <p:nvSpPr>
          <p:cNvPr id="22" name="Text 19"/>
          <p:cNvSpPr/>
          <p:nvPr/>
        </p:nvSpPr>
        <p:spPr>
          <a:xfrm>
            <a:off x="2268022" y="6164699"/>
            <a:ext cx="218658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Sensitive to outliers</a:t>
            </a:r>
            <a:endParaRPr lang="en-US" sz="1750" dirty="0"/>
          </a:p>
        </p:txBody>
      </p:sp>
      <p:sp>
        <p:nvSpPr>
          <p:cNvPr id="23" name="Text 20"/>
          <p:cNvSpPr/>
          <p:nvPr/>
        </p:nvSpPr>
        <p:spPr>
          <a:xfrm>
            <a:off x="4906566" y="6164699"/>
            <a:ext cx="218277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Robust to outliers</a:t>
            </a:r>
            <a:endParaRPr lang="en-US" sz="1750" dirty="0"/>
          </a:p>
        </p:txBody>
      </p:sp>
      <p:sp>
        <p:nvSpPr>
          <p:cNvPr id="24" name="Text 21"/>
          <p:cNvSpPr/>
          <p:nvPr/>
        </p:nvSpPr>
        <p:spPr>
          <a:xfrm>
            <a:off x="7541300" y="6164699"/>
            <a:ext cx="2182773" cy="355402"/>
          </a:xfrm>
          <a:prstGeom prst="rect">
            <a:avLst/>
          </a:prstGeom>
          <a:noFill/>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Prone to overfitting</a:t>
            </a:r>
            <a:endParaRPr lang="en-US" sz="1750" dirty="0"/>
          </a:p>
        </p:txBody>
      </p:sp>
      <p:sp>
        <p:nvSpPr>
          <p:cNvPr id="25" name="Text 22"/>
          <p:cNvSpPr/>
          <p:nvPr/>
        </p:nvSpPr>
        <p:spPr>
          <a:xfrm>
            <a:off x="10176034" y="6164699"/>
            <a:ext cx="2186583" cy="710803"/>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Computationally expensive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1398865"/>
            <a:ext cx="7977545" cy="694373"/>
          </a:xfrm>
          <a:prstGeom prst="rect">
            <a:avLst/>
          </a:prstGeom>
          <a:noFill/>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Conclusion and Key Takeaways</a:t>
            </a:r>
            <a:endParaRPr lang="en-US" sz="4374" dirty="0"/>
          </a:p>
        </p:txBody>
      </p:sp>
      <p:pic>
        <p:nvPicPr>
          <p:cNvPr id="5" name="Image 1" descr="preencoded.png"/>
          <p:cNvPicPr>
            <a:picLocks noChangeAspect="1"/>
          </p:cNvPicPr>
          <p:nvPr/>
        </p:nvPicPr>
        <p:blipFill>
          <a:blip r:embed="rId2"/>
          <a:srcRect/>
          <a:stretch>
            <a:fillRect/>
          </a:stretch>
        </p:blipFill>
        <p:spPr>
          <a:xfrm>
            <a:off x="2037993" y="2426494"/>
            <a:ext cx="3518059" cy="888682"/>
          </a:xfrm>
          <a:prstGeom prst="rect">
            <a:avLst/>
          </a:prstGeom>
        </p:spPr>
      </p:pic>
      <p:sp>
        <p:nvSpPr>
          <p:cNvPr id="6" name="Text 2"/>
          <p:cNvSpPr/>
          <p:nvPr/>
        </p:nvSpPr>
        <p:spPr>
          <a:xfrm>
            <a:off x="2260163" y="3648432"/>
            <a:ext cx="3073718" cy="694373"/>
          </a:xfrm>
          <a:prstGeom prst="rect">
            <a:avLst/>
          </a:prstGeom>
          <a:noFill/>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Linear Discriminant Analysis</a:t>
            </a:r>
            <a:endParaRPr lang="en-US" sz="2187" dirty="0"/>
          </a:p>
        </p:txBody>
      </p:sp>
      <p:sp>
        <p:nvSpPr>
          <p:cNvPr id="7" name="Text 3"/>
          <p:cNvSpPr/>
          <p:nvPr/>
        </p:nvSpPr>
        <p:spPr>
          <a:xfrm>
            <a:off x="2260163" y="4476036"/>
            <a:ext cx="3073718" cy="1777008"/>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is a powerful classification and dimensionality reduction technique with a wide range of applications.</a:t>
            </a:r>
            <a:endParaRPr lang="en-US" sz="1750" dirty="0"/>
          </a:p>
        </p:txBody>
      </p:sp>
      <p:pic>
        <p:nvPicPr>
          <p:cNvPr id="8" name="Image 2" descr="preencoded.png"/>
          <p:cNvPicPr>
            <a:picLocks noChangeAspect="1"/>
          </p:cNvPicPr>
          <p:nvPr/>
        </p:nvPicPr>
        <p:blipFill>
          <a:blip r:embed="rId3"/>
          <a:srcRect/>
          <a:stretch>
            <a:fillRect/>
          </a:stretch>
        </p:blipFill>
        <p:spPr>
          <a:xfrm>
            <a:off x="5556052" y="2426494"/>
            <a:ext cx="3518178" cy="888682"/>
          </a:xfrm>
          <a:prstGeom prst="rect">
            <a:avLst/>
          </a:prstGeom>
        </p:spPr>
      </p:pic>
      <p:sp>
        <p:nvSpPr>
          <p:cNvPr id="9" name="Text 4"/>
          <p:cNvSpPr/>
          <p:nvPr/>
        </p:nvSpPr>
        <p:spPr>
          <a:xfrm>
            <a:off x="5778222" y="3648432"/>
            <a:ext cx="3073837" cy="694373"/>
          </a:xfrm>
          <a:prstGeom prst="rect">
            <a:avLst/>
          </a:prstGeom>
          <a:noFill/>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Assumptions and Limitations</a:t>
            </a:r>
            <a:endParaRPr lang="en-US" sz="2187" dirty="0"/>
          </a:p>
        </p:txBody>
      </p:sp>
      <p:sp>
        <p:nvSpPr>
          <p:cNvPr id="10" name="Text 5"/>
          <p:cNvSpPr/>
          <p:nvPr/>
        </p:nvSpPr>
        <p:spPr>
          <a:xfrm>
            <a:off x="5778222" y="4476036"/>
            <a:ext cx="3073837" cy="1777008"/>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LDA's performance is dependent on the validity of its assumptions, such as multivariate normality and equal covariances.</a:t>
            </a:r>
            <a:endParaRPr lang="en-US" sz="1750" dirty="0"/>
          </a:p>
        </p:txBody>
      </p:sp>
      <p:pic>
        <p:nvPicPr>
          <p:cNvPr id="11" name="Image 3" descr="preencoded.png"/>
          <p:cNvPicPr>
            <a:picLocks noChangeAspect="1"/>
          </p:cNvPicPr>
          <p:nvPr/>
        </p:nvPicPr>
        <p:blipFill>
          <a:blip r:embed="rId4"/>
          <a:srcRect/>
          <a:stretch>
            <a:fillRect/>
          </a:stretch>
        </p:blipFill>
        <p:spPr>
          <a:xfrm>
            <a:off x="9074229" y="2426494"/>
            <a:ext cx="3518178" cy="888682"/>
          </a:xfrm>
          <a:prstGeom prst="rect">
            <a:avLst/>
          </a:prstGeom>
        </p:spPr>
      </p:pic>
      <p:sp>
        <p:nvSpPr>
          <p:cNvPr id="12" name="Text 6"/>
          <p:cNvSpPr/>
          <p:nvPr/>
        </p:nvSpPr>
        <p:spPr>
          <a:xfrm>
            <a:off x="9296400" y="3648432"/>
            <a:ext cx="3073837" cy="694373"/>
          </a:xfrm>
          <a:prstGeom prst="rect">
            <a:avLst/>
          </a:prstGeom>
          <a:noFill/>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Comparison to Other Methods</a:t>
            </a:r>
            <a:endParaRPr lang="en-US" sz="2187" dirty="0"/>
          </a:p>
        </p:txBody>
      </p:sp>
      <p:sp>
        <p:nvSpPr>
          <p:cNvPr id="13" name="Text 7"/>
          <p:cNvSpPr/>
          <p:nvPr/>
        </p:nvSpPr>
        <p:spPr>
          <a:xfrm>
            <a:off x="9296400" y="4476036"/>
            <a:ext cx="3073837" cy="2132409"/>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has unique strengths and weaknesses compared to other classification algorithms, making it suitable for different types of problems.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858964"/>
          </a:xfrm>
          <a:prstGeom prst="rect">
            <a:avLst/>
          </a:prstGeom>
          <a:solidFill>
            <a:srgbClr val="0C0524">
              <a:alpha val="75000"/>
            </a:srgbClr>
          </a:solidFill>
        </p:spPr>
        <p:txBody>
          <a:bodyPr/>
          <a:lstStyle/>
          <a:p/>
        </p:txBody>
      </p:sp>
      <p:pic>
        <p:nvPicPr>
          <p:cNvPr id="4" name="Image 1" descr="preencoded.png"/>
          <p:cNvPicPr>
            <a:picLocks noChangeAspect="1"/>
          </p:cNvPicPr>
          <p:nvPr/>
        </p:nvPicPr>
        <p:blipFill>
          <a:blip r:embed="rId2"/>
          <a:srcRect/>
          <a:stretch>
            <a:fillRect/>
          </a:stretch>
        </p:blipFill>
        <p:spPr>
          <a:xfrm>
            <a:off x="2023187" y="427673"/>
            <a:ext cx="9801181" cy="7284363"/>
          </a:xfrm>
          <a:prstGeom prst="rect">
            <a:avLst/>
          </a:prstGeom>
        </p:spPr>
      </p:pic>
      <p:sp>
        <p:nvSpPr>
          <p:cNvPr id="5" name="Text 1"/>
          <p:cNvSpPr/>
          <p:nvPr/>
        </p:nvSpPr>
        <p:spPr>
          <a:xfrm>
            <a:off x="3621167" y="7945279"/>
            <a:ext cx="3888462" cy="486013"/>
          </a:xfrm>
          <a:prstGeom prst="rect">
            <a:avLst/>
          </a:prstGeom>
          <a:noFill/>
        </p:spPr>
        <p:txBody>
          <a:bodyPr wrap="none" rtlCol="0" anchor="t"/>
          <a:lstStyle/>
          <a:p>
            <a:pPr marL="0" indent="0">
              <a:lnSpc>
                <a:spcPts val="3827"/>
              </a:lnSpc>
              <a:buNone/>
            </a:pPr>
            <a:endParaRPr lang="en-US" sz="306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2394466"/>
            <a:ext cx="6915626" cy="694373"/>
          </a:xfrm>
          <a:prstGeom prst="rect">
            <a:avLst/>
          </a:prstGeom>
          <a:noFill/>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The Discriminant Function</a:t>
            </a:r>
            <a:endParaRPr lang="en-US" sz="4374" dirty="0"/>
          </a:p>
        </p:txBody>
      </p:sp>
      <p:sp>
        <p:nvSpPr>
          <p:cNvPr id="5" name="Text 2"/>
          <p:cNvSpPr/>
          <p:nvPr/>
        </p:nvSpPr>
        <p:spPr>
          <a:xfrm>
            <a:off x="2037993" y="3644265"/>
            <a:ext cx="2777490" cy="347186"/>
          </a:xfrm>
          <a:prstGeom prst="rect">
            <a:avLst/>
          </a:prstGeom>
          <a:noFill/>
        </p:spPr>
        <p:txBody>
          <a:bodyPr wrap="none" rtlCol="0" anchor="t"/>
          <a:lstStyle/>
          <a:p>
            <a:pPr marL="0" indent="0">
              <a:lnSpc>
                <a:spcPts val="2734"/>
              </a:lnSpc>
              <a:buNone/>
            </a:pPr>
            <a:r>
              <a:rPr lang="en-US" sz="2187" b="1" kern="0" spc="-66" dirty="0">
                <a:solidFill>
                  <a:srgbClr val="A680FF"/>
                </a:solidFill>
                <a:latin typeface="p22-mackinac-pro" pitchFamily="34" charset="0"/>
                <a:ea typeface="p22-mackinac-pro" pitchFamily="34" charset="0"/>
                <a:cs typeface="p22-mackinac-pro" pitchFamily="34" charset="0"/>
              </a:rPr>
              <a:t>Linear Combination</a:t>
            </a:r>
            <a:endParaRPr lang="en-US" sz="2187" dirty="0"/>
          </a:p>
        </p:txBody>
      </p:sp>
      <p:sp>
        <p:nvSpPr>
          <p:cNvPr id="6" name="Text 3"/>
          <p:cNvSpPr/>
          <p:nvPr/>
        </p:nvSpPr>
        <p:spPr>
          <a:xfrm>
            <a:off x="2037993" y="4213622"/>
            <a:ext cx="3156347"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LDA finds the linear combination of features that maximizes the separation between classes.</a:t>
            </a:r>
            <a:endParaRPr lang="en-US" sz="1750" dirty="0"/>
          </a:p>
        </p:txBody>
      </p:sp>
      <p:sp>
        <p:nvSpPr>
          <p:cNvPr id="7" name="Text 4"/>
          <p:cNvSpPr/>
          <p:nvPr/>
        </p:nvSpPr>
        <p:spPr>
          <a:xfrm>
            <a:off x="5743932" y="3644265"/>
            <a:ext cx="2777490" cy="347186"/>
          </a:xfrm>
          <a:prstGeom prst="rect">
            <a:avLst/>
          </a:prstGeom>
          <a:noFill/>
        </p:spPr>
        <p:txBody>
          <a:bodyPr wrap="none" rtlCol="0" anchor="t"/>
          <a:lstStyle/>
          <a:p>
            <a:pPr marL="0" indent="0">
              <a:lnSpc>
                <a:spcPts val="2734"/>
              </a:lnSpc>
              <a:buNone/>
            </a:pPr>
            <a:r>
              <a:rPr lang="en-US" sz="2187" b="1" kern="0" spc="-66" dirty="0">
                <a:solidFill>
                  <a:srgbClr val="A680FF"/>
                </a:solidFill>
                <a:latin typeface="p22-mackinac-pro" pitchFamily="34" charset="0"/>
                <a:ea typeface="p22-mackinac-pro" pitchFamily="34" charset="0"/>
                <a:cs typeface="p22-mackinac-pro" pitchFamily="34" charset="0"/>
              </a:rPr>
              <a:t>Projection</a:t>
            </a:r>
            <a:endParaRPr lang="en-US" sz="2187" dirty="0"/>
          </a:p>
        </p:txBody>
      </p:sp>
      <p:sp>
        <p:nvSpPr>
          <p:cNvPr id="8" name="Text 5"/>
          <p:cNvSpPr/>
          <p:nvPr/>
        </p:nvSpPr>
        <p:spPr>
          <a:xfrm>
            <a:off x="5743932" y="4213622"/>
            <a:ext cx="3156347" cy="1421606"/>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Data points are projected onto the discriminant function, which acts as a decision boundary.</a:t>
            </a:r>
            <a:endParaRPr lang="en-US" sz="1750" dirty="0"/>
          </a:p>
        </p:txBody>
      </p:sp>
      <p:sp>
        <p:nvSpPr>
          <p:cNvPr id="9" name="Text 6"/>
          <p:cNvSpPr/>
          <p:nvPr/>
        </p:nvSpPr>
        <p:spPr>
          <a:xfrm>
            <a:off x="9449872" y="3644265"/>
            <a:ext cx="2777490" cy="347186"/>
          </a:xfrm>
          <a:prstGeom prst="rect">
            <a:avLst/>
          </a:prstGeom>
          <a:noFill/>
        </p:spPr>
        <p:txBody>
          <a:bodyPr wrap="none" rtlCol="0" anchor="t"/>
          <a:lstStyle/>
          <a:p>
            <a:pPr marL="0" indent="0">
              <a:lnSpc>
                <a:spcPts val="2734"/>
              </a:lnSpc>
              <a:buNone/>
            </a:pPr>
            <a:r>
              <a:rPr lang="en-US" sz="2187" b="1" kern="0" spc="-66" dirty="0">
                <a:solidFill>
                  <a:srgbClr val="A680FF"/>
                </a:solidFill>
                <a:latin typeface="p22-mackinac-pro" pitchFamily="34" charset="0"/>
                <a:ea typeface="p22-mackinac-pro" pitchFamily="34" charset="0"/>
                <a:cs typeface="p22-mackinac-pro" pitchFamily="34" charset="0"/>
              </a:rPr>
              <a:t>Classification</a:t>
            </a:r>
            <a:endParaRPr lang="en-US" sz="2187" dirty="0"/>
          </a:p>
        </p:txBody>
      </p:sp>
      <p:sp>
        <p:nvSpPr>
          <p:cNvPr id="10" name="Text 7"/>
          <p:cNvSpPr/>
          <p:nvPr/>
        </p:nvSpPr>
        <p:spPr>
          <a:xfrm>
            <a:off x="9449872" y="4213622"/>
            <a:ext cx="3156347" cy="1066205"/>
          </a:xfrm>
          <a:prstGeom prst="rect">
            <a:avLst/>
          </a:prstGeom>
          <a:noFill/>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0"/>
                <a:cs typeface="Inter" pitchFamily="34" charset="0"/>
              </a:rPr>
              <a:t>New data points are classified by their proximity to the projected class centroids.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pic>
        <p:nvPicPr>
          <p:cNvPr id="4" name="Image 1" descr="preencoded.png"/>
          <p:cNvPicPr>
            <a:picLocks noChangeAspect="1"/>
          </p:cNvPicPr>
          <p:nvPr/>
        </p:nvPicPr>
        <p:blipFill>
          <a:blip r:embed="rId2"/>
          <a:srcRect/>
          <a:stretch>
            <a:fillRect/>
          </a:stretch>
        </p:blipFill>
        <p:spPr>
          <a:xfrm>
            <a:off x="2037993" y="1072158"/>
            <a:ext cx="7624762" cy="5057656"/>
          </a:xfrm>
          <a:prstGeom prst="rect">
            <a:avLst/>
          </a:prstGeom>
        </p:spPr>
      </p:pic>
      <p:sp>
        <p:nvSpPr>
          <p:cNvPr id="5" name="Text 1"/>
          <p:cNvSpPr/>
          <p:nvPr/>
        </p:nvSpPr>
        <p:spPr>
          <a:xfrm>
            <a:off x="2037993" y="6463070"/>
            <a:ext cx="5554980" cy="694373"/>
          </a:xfrm>
          <a:prstGeom prst="rect">
            <a:avLst/>
          </a:prstGeom>
          <a:noFill/>
        </p:spPr>
        <p:txBody>
          <a:bodyPr wrap="none" rtlCol="0" anchor="t"/>
          <a:lstStyle/>
          <a:p>
            <a:pPr marL="0" indent="0">
              <a:lnSpc>
                <a:spcPts val="5468"/>
              </a:lnSpc>
              <a:buNone/>
            </a:pPr>
            <a:endParaRPr lang="en-US" sz="437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txBody>
          <a:bodyPr/>
          <a:lstStyle/>
          <a:p/>
        </p:txBody>
      </p:sp>
      <p:sp>
        <p:nvSpPr>
          <p:cNvPr id="4" name="Text 1"/>
          <p:cNvSpPr/>
          <p:nvPr/>
        </p:nvSpPr>
        <p:spPr>
          <a:xfrm>
            <a:off x="2037993" y="925473"/>
            <a:ext cx="9307830" cy="694373"/>
          </a:xfrm>
          <a:prstGeom prst="rect">
            <a:avLst/>
          </a:prstGeom>
          <a:noFill/>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0"/>
                <a:cs typeface="p22-mackinac-pro" pitchFamily="34" charset="0"/>
              </a:rPr>
              <a:t>Dimensionality Reduction with LDA</a:t>
            </a:r>
            <a:endParaRPr lang="en-US" sz="4374" dirty="0"/>
          </a:p>
        </p:txBody>
      </p:sp>
      <p:sp>
        <p:nvSpPr>
          <p:cNvPr id="5" name="Shape 2"/>
          <p:cNvSpPr/>
          <p:nvPr/>
        </p:nvSpPr>
        <p:spPr>
          <a:xfrm>
            <a:off x="2349103" y="1953101"/>
            <a:ext cx="44410" cy="5351026"/>
          </a:xfrm>
          <a:prstGeom prst="roundRect">
            <a:avLst>
              <a:gd name="adj" fmla="val 225151"/>
            </a:avLst>
          </a:prstGeom>
          <a:solidFill>
            <a:srgbClr val="47337F"/>
          </a:solidFill>
        </p:spPr>
        <p:txBody>
          <a:bodyPr/>
          <a:lstStyle/>
          <a:p/>
        </p:txBody>
      </p:sp>
      <p:sp>
        <p:nvSpPr>
          <p:cNvPr id="6" name="Shape 3"/>
          <p:cNvSpPr/>
          <p:nvPr/>
        </p:nvSpPr>
        <p:spPr>
          <a:xfrm>
            <a:off x="2621220" y="2430720"/>
            <a:ext cx="777597" cy="44410"/>
          </a:xfrm>
          <a:prstGeom prst="roundRect">
            <a:avLst>
              <a:gd name="adj" fmla="val 225151"/>
            </a:avLst>
          </a:prstGeom>
          <a:solidFill>
            <a:srgbClr val="47337F"/>
          </a:solidFill>
        </p:spPr>
        <p:txBody>
          <a:bodyPr/>
          <a:lstStyle/>
          <a:p/>
        </p:txBody>
      </p:sp>
      <p:sp>
        <p:nvSpPr>
          <p:cNvPr id="7" name="Shape 4"/>
          <p:cNvSpPr/>
          <p:nvPr/>
        </p:nvSpPr>
        <p:spPr>
          <a:xfrm>
            <a:off x="2121277" y="2203013"/>
            <a:ext cx="499943" cy="499943"/>
          </a:xfrm>
          <a:prstGeom prst="roundRect">
            <a:avLst>
              <a:gd name="adj" fmla="val 20000"/>
            </a:avLst>
          </a:prstGeom>
          <a:solidFill>
            <a:srgbClr val="2E1A66"/>
          </a:solidFill>
          <a:ln w="7620">
            <a:solidFill>
              <a:srgbClr val="47337F"/>
            </a:solidFill>
            <a:prstDash val="solid"/>
          </a:ln>
        </p:spPr>
        <p:txBody>
          <a:bodyPr/>
          <a:lstStyle/>
          <a:p/>
        </p:txBody>
      </p:sp>
      <p:sp>
        <p:nvSpPr>
          <p:cNvPr id="8" name="Text 5"/>
          <p:cNvSpPr/>
          <p:nvPr/>
        </p:nvSpPr>
        <p:spPr>
          <a:xfrm>
            <a:off x="2308562" y="2244685"/>
            <a:ext cx="125373" cy="416481"/>
          </a:xfrm>
          <a:prstGeom prst="rect">
            <a:avLst/>
          </a:prstGeom>
          <a:noFill/>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0"/>
                <a:cs typeface="p22-mackinac-pro" pitchFamily="34" charset="0"/>
              </a:rPr>
              <a:t>1</a:t>
            </a:r>
            <a:endParaRPr lang="en-US" sz="2624" dirty="0"/>
          </a:p>
        </p:txBody>
      </p:sp>
      <p:sp>
        <p:nvSpPr>
          <p:cNvPr id="9" name="Text 6"/>
          <p:cNvSpPr/>
          <p:nvPr/>
        </p:nvSpPr>
        <p:spPr>
          <a:xfrm>
            <a:off x="3593306" y="2175272"/>
            <a:ext cx="2777490" cy="347186"/>
          </a:xfrm>
          <a:prstGeom prst="rect">
            <a:avLst/>
          </a:prstGeom>
          <a:noFill/>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Feature Selection</a:t>
            </a:r>
            <a:endParaRPr lang="en-US" sz="2187" dirty="0"/>
          </a:p>
        </p:txBody>
      </p:sp>
      <p:sp>
        <p:nvSpPr>
          <p:cNvPr id="10" name="Text 7"/>
          <p:cNvSpPr/>
          <p:nvPr/>
        </p:nvSpPr>
        <p:spPr>
          <a:xfrm>
            <a:off x="3593306" y="2655689"/>
            <a:ext cx="8999101" cy="710803"/>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LDA can be used to select the most discriminative features, reducing the dimensionality of the data.</a:t>
            </a:r>
            <a:endParaRPr lang="en-US" sz="1750" dirty="0"/>
          </a:p>
        </p:txBody>
      </p:sp>
      <p:sp>
        <p:nvSpPr>
          <p:cNvPr id="11" name="Shape 8"/>
          <p:cNvSpPr/>
          <p:nvPr/>
        </p:nvSpPr>
        <p:spPr>
          <a:xfrm>
            <a:off x="2621220" y="4288453"/>
            <a:ext cx="777597" cy="44410"/>
          </a:xfrm>
          <a:prstGeom prst="roundRect">
            <a:avLst>
              <a:gd name="adj" fmla="val 225151"/>
            </a:avLst>
          </a:prstGeom>
          <a:solidFill>
            <a:srgbClr val="47337F"/>
          </a:solidFill>
        </p:spPr>
        <p:txBody>
          <a:bodyPr/>
          <a:lstStyle/>
          <a:p/>
        </p:txBody>
      </p:sp>
      <p:sp>
        <p:nvSpPr>
          <p:cNvPr id="12" name="Shape 9"/>
          <p:cNvSpPr/>
          <p:nvPr/>
        </p:nvSpPr>
        <p:spPr>
          <a:xfrm>
            <a:off x="2121277" y="4060746"/>
            <a:ext cx="499943" cy="499943"/>
          </a:xfrm>
          <a:prstGeom prst="roundRect">
            <a:avLst>
              <a:gd name="adj" fmla="val 20000"/>
            </a:avLst>
          </a:prstGeom>
          <a:solidFill>
            <a:srgbClr val="2E1A66"/>
          </a:solidFill>
          <a:ln w="7620">
            <a:solidFill>
              <a:srgbClr val="47337F"/>
            </a:solidFill>
            <a:prstDash val="solid"/>
          </a:ln>
        </p:spPr>
        <p:txBody>
          <a:bodyPr/>
          <a:lstStyle/>
          <a:p/>
        </p:txBody>
      </p:sp>
      <p:sp>
        <p:nvSpPr>
          <p:cNvPr id="13" name="Text 10"/>
          <p:cNvSpPr/>
          <p:nvPr/>
        </p:nvSpPr>
        <p:spPr>
          <a:xfrm>
            <a:off x="2279154" y="4102418"/>
            <a:ext cx="184071" cy="416481"/>
          </a:xfrm>
          <a:prstGeom prst="rect">
            <a:avLst/>
          </a:prstGeom>
          <a:noFill/>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0"/>
                <a:cs typeface="p22-mackinac-pro" pitchFamily="34" charset="0"/>
              </a:rPr>
              <a:t>2</a:t>
            </a:r>
            <a:endParaRPr lang="en-US" sz="2624" dirty="0"/>
          </a:p>
        </p:txBody>
      </p:sp>
      <p:sp>
        <p:nvSpPr>
          <p:cNvPr id="14" name="Text 11"/>
          <p:cNvSpPr/>
          <p:nvPr/>
        </p:nvSpPr>
        <p:spPr>
          <a:xfrm>
            <a:off x="3593306" y="4033004"/>
            <a:ext cx="2777490" cy="347186"/>
          </a:xfrm>
          <a:prstGeom prst="rect">
            <a:avLst/>
          </a:prstGeom>
          <a:noFill/>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Projection</a:t>
            </a:r>
            <a:endParaRPr lang="en-US" sz="2187" dirty="0"/>
          </a:p>
        </p:txBody>
      </p:sp>
      <p:sp>
        <p:nvSpPr>
          <p:cNvPr id="15" name="Text 12"/>
          <p:cNvSpPr/>
          <p:nvPr/>
        </p:nvSpPr>
        <p:spPr>
          <a:xfrm>
            <a:off x="3593306" y="4513421"/>
            <a:ext cx="8999101" cy="710803"/>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Data is projected onto the discriminant functions, effectively reducing the number of dimensions while preserving class separability.</a:t>
            </a:r>
            <a:endParaRPr lang="en-US" sz="1750" dirty="0"/>
          </a:p>
        </p:txBody>
      </p:sp>
      <p:sp>
        <p:nvSpPr>
          <p:cNvPr id="16" name="Shape 13"/>
          <p:cNvSpPr/>
          <p:nvPr/>
        </p:nvSpPr>
        <p:spPr>
          <a:xfrm>
            <a:off x="2621220" y="6146185"/>
            <a:ext cx="777597" cy="44410"/>
          </a:xfrm>
          <a:prstGeom prst="roundRect">
            <a:avLst>
              <a:gd name="adj" fmla="val 225151"/>
            </a:avLst>
          </a:prstGeom>
          <a:solidFill>
            <a:srgbClr val="47337F"/>
          </a:solidFill>
        </p:spPr>
        <p:txBody>
          <a:bodyPr/>
          <a:lstStyle/>
          <a:p/>
        </p:txBody>
      </p:sp>
      <p:sp>
        <p:nvSpPr>
          <p:cNvPr id="17" name="Shape 14"/>
          <p:cNvSpPr/>
          <p:nvPr/>
        </p:nvSpPr>
        <p:spPr>
          <a:xfrm>
            <a:off x="2121277" y="5918478"/>
            <a:ext cx="499943" cy="499943"/>
          </a:xfrm>
          <a:prstGeom prst="roundRect">
            <a:avLst>
              <a:gd name="adj" fmla="val 20000"/>
            </a:avLst>
          </a:prstGeom>
          <a:solidFill>
            <a:srgbClr val="2E1A66"/>
          </a:solidFill>
          <a:ln w="7620">
            <a:solidFill>
              <a:srgbClr val="47337F"/>
            </a:solidFill>
            <a:prstDash val="solid"/>
          </a:ln>
        </p:spPr>
        <p:txBody>
          <a:bodyPr/>
          <a:lstStyle/>
          <a:p/>
        </p:txBody>
      </p:sp>
      <p:sp>
        <p:nvSpPr>
          <p:cNvPr id="18" name="Text 15"/>
          <p:cNvSpPr/>
          <p:nvPr/>
        </p:nvSpPr>
        <p:spPr>
          <a:xfrm>
            <a:off x="2276415" y="5960150"/>
            <a:ext cx="189667" cy="416481"/>
          </a:xfrm>
          <a:prstGeom prst="rect">
            <a:avLst/>
          </a:prstGeom>
          <a:noFill/>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0"/>
                <a:cs typeface="p22-mackinac-pro" pitchFamily="34" charset="0"/>
              </a:rPr>
              <a:t>3</a:t>
            </a:r>
            <a:endParaRPr lang="en-US" sz="2624" dirty="0"/>
          </a:p>
        </p:txBody>
      </p:sp>
      <p:sp>
        <p:nvSpPr>
          <p:cNvPr id="19" name="Text 16"/>
          <p:cNvSpPr/>
          <p:nvPr/>
        </p:nvSpPr>
        <p:spPr>
          <a:xfrm>
            <a:off x="3593306" y="5890736"/>
            <a:ext cx="2777490" cy="347186"/>
          </a:xfrm>
          <a:prstGeom prst="rect">
            <a:avLst/>
          </a:prstGeom>
          <a:noFill/>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0"/>
                <a:cs typeface="p22-mackinac-pro" pitchFamily="34" charset="0"/>
              </a:rPr>
              <a:t>Visualization</a:t>
            </a:r>
            <a:endParaRPr lang="en-US" sz="2187" dirty="0"/>
          </a:p>
        </p:txBody>
      </p:sp>
      <p:sp>
        <p:nvSpPr>
          <p:cNvPr id="20" name="Text 17"/>
          <p:cNvSpPr/>
          <p:nvPr/>
        </p:nvSpPr>
        <p:spPr>
          <a:xfrm>
            <a:off x="3593306" y="6371153"/>
            <a:ext cx="8999101" cy="710803"/>
          </a:xfrm>
          <a:prstGeom prst="rect">
            <a:avLst/>
          </a:prstGeom>
          <a:noFill/>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0"/>
                <a:cs typeface="Inter" pitchFamily="34" charset="0"/>
              </a:rPr>
              <a:t>The reduced-dimensional data can be visualized, making it easier to understand and analyze the underlying structure.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sp>
        <p:nvSpPr>
          <p:cNvPr id="4" name="Text 2"/>
          <p:cNvSpPr/>
          <p:nvPr/>
        </p:nvSpPr>
        <p:spPr>
          <a:xfrm>
            <a:off x="2348389" y="1387435"/>
            <a:ext cx="9933503" cy="2705695"/>
          </a:xfrm>
          <a:prstGeom prst="rect">
            <a:avLst/>
          </a:prstGeom>
          <a:noFill/>
        </p:spPr>
        <p:txBody>
          <a:bodyPr wrap="square" rtlCol="0" anchor="t"/>
          <a:lstStyle/>
          <a:p>
            <a:pPr marL="0" indent="0">
              <a:lnSpc>
                <a:spcPts val="7101"/>
              </a:lnSpc>
              <a:buNone/>
            </a:pPr>
            <a:r>
              <a:rPr lang="en-US" sz="5681" b="1" dirty="0">
                <a:solidFill>
                  <a:srgbClr val="FFFFFF"/>
                </a:solidFill>
                <a:latin typeface="Syne" pitchFamily="34" charset="0"/>
                <a:ea typeface="Syne" pitchFamily="34" charset="0"/>
                <a:cs typeface="Syne" pitchFamily="34" charset="0"/>
              </a:rPr>
              <a:t>Understanding Linear Discriminant Analysis (LDA)</a:t>
            </a:r>
            <a:endParaRPr lang="en-US" sz="5681" dirty="0"/>
          </a:p>
        </p:txBody>
      </p:sp>
      <p:sp>
        <p:nvSpPr>
          <p:cNvPr id="5" name="Text 3"/>
          <p:cNvSpPr/>
          <p:nvPr/>
        </p:nvSpPr>
        <p:spPr>
          <a:xfrm>
            <a:off x="2348389" y="4426387"/>
            <a:ext cx="9933503" cy="1777008"/>
          </a:xfrm>
          <a:prstGeom prst="rect">
            <a:avLst/>
          </a:prstGeom>
          <a:noFill/>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0"/>
                <a:cs typeface="Arimo" pitchFamily="34" charset="0"/>
              </a:rPr>
              <a:t>Linear Discriminant Analysis (LDA) is a powerful supervised learning algorithm used for classification tasks in machine learning. It is a dimensionality reduction technique that aims to find a linear combination of features that best separates different classes of data. LDA works by projecting the data onto a lower-dimensional space that maximizes the separation between the classes, while minimizing the variation within each class.</a:t>
            </a:r>
            <a:endParaRPr lang="en-US" sz="1750" dirty="0"/>
          </a:p>
        </p:txBody>
      </p:sp>
      <p:sp>
        <p:nvSpPr>
          <p:cNvPr id="6" name="Shape 4"/>
          <p:cNvSpPr/>
          <p:nvPr/>
        </p:nvSpPr>
        <p:spPr>
          <a:xfrm>
            <a:off x="2348389" y="6469975"/>
            <a:ext cx="355402" cy="355402"/>
          </a:xfrm>
          <a:prstGeom prst="roundRect">
            <a:avLst>
              <a:gd name="adj" fmla="val 25726039"/>
            </a:avLst>
          </a:prstGeom>
          <a:noFill/>
          <a:ln w="7620">
            <a:solidFill>
              <a:srgbClr val="FFFFFF"/>
            </a:solidFill>
            <a:prstDash val="solid"/>
          </a:ln>
        </p:spPr>
        <p:txBody>
          <a:bodyPr/>
          <a:lstStyle/>
          <a:p/>
        </p:txBody>
      </p:sp>
      <p:pic>
        <p:nvPicPr>
          <p:cNvPr id="7" name="Image 0" descr="preencoded.png"/>
          <p:cNvPicPr>
            <a:picLocks noChangeAspect="1"/>
          </p:cNvPicPr>
          <p:nvPr/>
        </p:nvPicPr>
        <p:blipFill>
          <a:blip r:embed="rId1"/>
          <a:srcRect/>
          <a:stretch>
            <a:fillRect/>
          </a:stretch>
        </p:blipFill>
        <p:spPr>
          <a:xfrm>
            <a:off x="2356009" y="6477595"/>
            <a:ext cx="340162" cy="340162"/>
          </a:xfrm>
          <a:prstGeom prst="rect">
            <a:avLst/>
          </a:prstGeom>
        </p:spPr>
      </p:pic>
      <p:sp>
        <p:nvSpPr>
          <p:cNvPr id="8" name="Text 5"/>
          <p:cNvSpPr/>
          <p:nvPr/>
        </p:nvSpPr>
        <p:spPr>
          <a:xfrm>
            <a:off x="2814876" y="6453307"/>
            <a:ext cx="3610689" cy="388858"/>
          </a:xfrm>
          <a:prstGeom prst="rect">
            <a:avLst/>
          </a:prstGeom>
          <a:noFill/>
        </p:spPr>
        <p:txBody>
          <a:bodyPr wrap="none" rtlCol="0" anchor="t"/>
          <a:lstStyle/>
          <a:p>
            <a:pPr marL="0" indent="0" algn="l">
              <a:lnSpc>
                <a:spcPts val="3062"/>
              </a:lnSpc>
              <a:buNone/>
            </a:pPr>
            <a:r>
              <a:rPr lang="en-US" sz="2187" b="1" dirty="0">
                <a:solidFill>
                  <a:srgbClr val="D9E1FF"/>
                </a:solidFill>
                <a:latin typeface="Arimo" pitchFamily="34" charset="0"/>
                <a:ea typeface="Arimo" pitchFamily="34" charset="0"/>
                <a:cs typeface="Arimo" pitchFamily="34" charset="0"/>
              </a:rPr>
              <a:t>by Dr. Mahammad Shabana</a:t>
            </a:r>
            <a:endParaRPr lang="en-US" sz="218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29600"/>
          </a:xfrm>
          <a:prstGeom prst="rect">
            <a:avLst/>
          </a:prstGeom>
          <a:solidFill>
            <a:srgbClr val="0C0A33"/>
          </a:solidFill>
        </p:spPr>
        <p:txBody>
          <a:bodyPr/>
          <a:lstStyle/>
          <a:p/>
        </p:txBody>
      </p:sp>
      <p:pic>
        <p:nvPicPr>
          <p:cNvPr id="4" name="Image 0" descr="preencoded.png"/>
          <p:cNvPicPr>
            <a:picLocks noChangeAspect="1"/>
          </p:cNvPicPr>
          <p:nvPr/>
        </p:nvPicPr>
        <p:blipFill>
          <a:blip r:embed="rId1"/>
          <a:srcRect/>
          <a:stretch>
            <a:fillRect/>
          </a:stretch>
        </p:blipFill>
        <p:spPr>
          <a:xfrm>
            <a:off x="3179445" y="509111"/>
            <a:ext cx="8271510" cy="6389727"/>
          </a:xfrm>
          <a:prstGeom prst="rect">
            <a:avLst/>
          </a:prstGeom>
        </p:spPr>
      </p:pic>
      <p:sp>
        <p:nvSpPr>
          <p:cNvPr id="5" name="Text 2"/>
          <p:cNvSpPr/>
          <p:nvPr/>
        </p:nvSpPr>
        <p:spPr>
          <a:xfrm>
            <a:off x="3179445" y="7176373"/>
            <a:ext cx="4353401" cy="544116"/>
          </a:xfrm>
          <a:prstGeom prst="rect">
            <a:avLst/>
          </a:prstGeom>
          <a:noFill/>
        </p:spPr>
        <p:txBody>
          <a:bodyPr wrap="none" rtlCol="0" anchor="t"/>
          <a:lstStyle/>
          <a:p>
            <a:pPr marL="0" indent="0">
              <a:lnSpc>
                <a:spcPts val="4285"/>
              </a:lnSpc>
              <a:buNone/>
            </a:pPr>
            <a:endParaRPr lang="en-US" sz="342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txBody>
          <a:bodyPr/>
          <a:lstStyle/>
          <a:p/>
        </p:txBody>
      </p:sp>
      <p:sp>
        <p:nvSpPr>
          <p:cNvPr id="3" name="Shape 1"/>
          <p:cNvSpPr/>
          <p:nvPr/>
        </p:nvSpPr>
        <p:spPr>
          <a:xfrm>
            <a:off x="0" y="0"/>
            <a:ext cx="14630400" cy="8233053"/>
          </a:xfrm>
          <a:prstGeom prst="rect">
            <a:avLst/>
          </a:prstGeom>
          <a:solidFill>
            <a:srgbClr val="0C0A33"/>
          </a:solidFill>
        </p:spPr>
        <p:txBody>
          <a:bodyPr/>
          <a:lstStyle/>
          <a:p/>
        </p:txBody>
      </p:sp>
      <p:sp>
        <p:nvSpPr>
          <p:cNvPr id="4" name="Text 2"/>
          <p:cNvSpPr/>
          <p:nvPr/>
        </p:nvSpPr>
        <p:spPr>
          <a:xfrm>
            <a:off x="2469594" y="596027"/>
            <a:ext cx="5100638" cy="637580"/>
          </a:xfrm>
          <a:prstGeom prst="rect">
            <a:avLst/>
          </a:prstGeom>
          <a:noFill/>
        </p:spPr>
        <p:txBody>
          <a:bodyPr wrap="none" rtlCol="0" anchor="t"/>
          <a:lstStyle/>
          <a:p>
            <a:pPr marL="0" indent="0">
              <a:lnSpc>
                <a:spcPts val="5020"/>
              </a:lnSpc>
              <a:buNone/>
            </a:pPr>
            <a:r>
              <a:rPr lang="en-US" sz="4016" b="1" dirty="0">
                <a:solidFill>
                  <a:srgbClr val="FFFFFF"/>
                </a:solidFill>
                <a:latin typeface="Syne" pitchFamily="34" charset="0"/>
                <a:ea typeface="Syne" pitchFamily="34" charset="0"/>
                <a:cs typeface="Syne" pitchFamily="34" charset="0"/>
              </a:rPr>
              <a:t>How LDA Works</a:t>
            </a:r>
            <a:endParaRPr lang="en-US" sz="4016" dirty="0"/>
          </a:p>
        </p:txBody>
      </p:sp>
      <p:sp>
        <p:nvSpPr>
          <p:cNvPr id="5" name="Shape 3"/>
          <p:cNvSpPr/>
          <p:nvPr/>
        </p:nvSpPr>
        <p:spPr>
          <a:xfrm>
            <a:off x="2469594" y="4825484"/>
            <a:ext cx="9691211" cy="27027"/>
          </a:xfrm>
          <a:prstGeom prst="rect">
            <a:avLst/>
          </a:prstGeom>
          <a:solidFill>
            <a:srgbClr val="8061FF"/>
          </a:solidFill>
        </p:spPr>
        <p:txBody>
          <a:bodyPr/>
          <a:lstStyle/>
          <a:p/>
        </p:txBody>
      </p:sp>
      <p:sp>
        <p:nvSpPr>
          <p:cNvPr id="6" name="Shape 4"/>
          <p:cNvSpPr/>
          <p:nvPr/>
        </p:nvSpPr>
        <p:spPr>
          <a:xfrm>
            <a:off x="4824710" y="4066818"/>
            <a:ext cx="27027" cy="758666"/>
          </a:xfrm>
          <a:prstGeom prst="rect">
            <a:avLst/>
          </a:prstGeom>
          <a:solidFill>
            <a:srgbClr val="8061FF"/>
          </a:solidFill>
        </p:spPr>
        <p:txBody>
          <a:bodyPr/>
          <a:lstStyle/>
          <a:p/>
        </p:txBody>
      </p:sp>
      <p:sp>
        <p:nvSpPr>
          <p:cNvPr id="7" name="Shape 5"/>
          <p:cNvSpPr/>
          <p:nvPr/>
        </p:nvSpPr>
        <p:spPr>
          <a:xfrm>
            <a:off x="4594384" y="4581644"/>
            <a:ext cx="487680" cy="487680"/>
          </a:xfrm>
          <a:prstGeom prst="roundRect">
            <a:avLst>
              <a:gd name="adj" fmla="val 13335"/>
            </a:avLst>
          </a:prstGeom>
          <a:solidFill>
            <a:srgbClr val="1E1B4A"/>
          </a:solidFill>
        </p:spPr>
        <p:txBody>
          <a:bodyPr/>
          <a:lstStyle/>
          <a:p/>
        </p:txBody>
      </p:sp>
      <p:sp>
        <p:nvSpPr>
          <p:cNvPr id="8" name="Text 6"/>
          <p:cNvSpPr/>
          <p:nvPr/>
        </p:nvSpPr>
        <p:spPr>
          <a:xfrm>
            <a:off x="4778454" y="4634270"/>
            <a:ext cx="119420" cy="382429"/>
          </a:xfrm>
          <a:prstGeom prst="rect">
            <a:avLst/>
          </a:prstGeom>
          <a:noFill/>
        </p:spPr>
        <p:txBody>
          <a:bodyPr wrap="none" rtlCol="0" anchor="t"/>
          <a:lstStyle/>
          <a:p>
            <a:pPr marL="0" indent="0" algn="ctr">
              <a:lnSpc>
                <a:spcPts val="3012"/>
              </a:lnSpc>
              <a:buNone/>
            </a:pPr>
            <a:r>
              <a:rPr lang="en-US" sz="2410" b="1" dirty="0">
                <a:solidFill>
                  <a:srgbClr val="FFFFFF"/>
                </a:solidFill>
                <a:latin typeface="Syne" pitchFamily="34" charset="0"/>
                <a:ea typeface="Syne" pitchFamily="34" charset="0"/>
                <a:cs typeface="Syne" pitchFamily="34" charset="0"/>
              </a:rPr>
              <a:t>1</a:t>
            </a:r>
            <a:endParaRPr lang="en-US" sz="2410" dirty="0"/>
          </a:p>
        </p:txBody>
      </p:sp>
      <p:sp>
        <p:nvSpPr>
          <p:cNvPr id="9" name="Text 7"/>
          <p:cNvSpPr/>
          <p:nvPr/>
        </p:nvSpPr>
        <p:spPr>
          <a:xfrm>
            <a:off x="3190161" y="2360771"/>
            <a:ext cx="3296126" cy="318730"/>
          </a:xfrm>
          <a:prstGeom prst="rect">
            <a:avLst/>
          </a:prstGeom>
          <a:noFill/>
        </p:spPr>
        <p:txBody>
          <a:bodyPr wrap="none" rtlCol="0" anchor="t"/>
          <a:lstStyle/>
          <a:p>
            <a:pPr marL="0" indent="0" algn="ctr">
              <a:lnSpc>
                <a:spcPts val="2510"/>
              </a:lnSpc>
              <a:buNone/>
            </a:pPr>
            <a:r>
              <a:rPr lang="en-US" sz="2008" b="1" dirty="0">
                <a:solidFill>
                  <a:srgbClr val="FFFFFF"/>
                </a:solidFill>
                <a:latin typeface="Syne" pitchFamily="34" charset="0"/>
                <a:ea typeface="Syne" pitchFamily="34" charset="0"/>
                <a:cs typeface="Syne" pitchFamily="34" charset="0"/>
              </a:rPr>
              <a:t>Step 1: Compute Means</a:t>
            </a:r>
            <a:endParaRPr lang="en-US" sz="2008" dirty="0"/>
          </a:p>
        </p:txBody>
      </p:sp>
      <p:sp>
        <p:nvSpPr>
          <p:cNvPr id="10" name="Text 8"/>
          <p:cNvSpPr/>
          <p:nvPr/>
        </p:nvSpPr>
        <p:spPr>
          <a:xfrm>
            <a:off x="2686288" y="2809518"/>
            <a:ext cx="4303871" cy="1040487"/>
          </a:xfrm>
          <a:prstGeom prst="rect">
            <a:avLst/>
          </a:prstGeom>
          <a:noFill/>
        </p:spPr>
        <p:txBody>
          <a:bodyPr wrap="square" rtlCol="0" anchor="t"/>
          <a:lstStyle/>
          <a:p>
            <a:pPr marL="0" indent="0" algn="ctr">
              <a:lnSpc>
                <a:spcPts val="2731"/>
              </a:lnSpc>
              <a:buNone/>
            </a:pPr>
            <a:r>
              <a:rPr lang="en-US" sz="1707" dirty="0">
                <a:solidFill>
                  <a:srgbClr val="D9E1FF"/>
                </a:solidFill>
                <a:latin typeface="Arimo" pitchFamily="34" charset="0"/>
                <a:ea typeface="Arimo" pitchFamily="34" charset="0"/>
                <a:cs typeface="Arimo" pitchFamily="34" charset="0"/>
              </a:rPr>
              <a:t>LDA begins by computing the mean of each class in the dataset. This gives it a sense of where the center of each class is located.</a:t>
            </a:r>
            <a:endParaRPr lang="en-US" sz="1707" dirty="0"/>
          </a:p>
        </p:txBody>
      </p:sp>
      <p:sp>
        <p:nvSpPr>
          <p:cNvPr id="11" name="Shape 9"/>
          <p:cNvSpPr/>
          <p:nvPr/>
        </p:nvSpPr>
        <p:spPr>
          <a:xfrm>
            <a:off x="7301686" y="4825484"/>
            <a:ext cx="27027" cy="758666"/>
          </a:xfrm>
          <a:prstGeom prst="rect">
            <a:avLst/>
          </a:prstGeom>
          <a:solidFill>
            <a:srgbClr val="8061FF"/>
          </a:solidFill>
        </p:spPr>
        <p:txBody>
          <a:bodyPr/>
          <a:lstStyle/>
          <a:p/>
        </p:txBody>
      </p:sp>
      <p:sp>
        <p:nvSpPr>
          <p:cNvPr id="12" name="Shape 10"/>
          <p:cNvSpPr/>
          <p:nvPr/>
        </p:nvSpPr>
        <p:spPr>
          <a:xfrm>
            <a:off x="7071360" y="4581644"/>
            <a:ext cx="487680" cy="487680"/>
          </a:xfrm>
          <a:prstGeom prst="roundRect">
            <a:avLst>
              <a:gd name="adj" fmla="val 13335"/>
            </a:avLst>
          </a:prstGeom>
          <a:solidFill>
            <a:srgbClr val="1E1B4A"/>
          </a:solidFill>
        </p:spPr>
        <p:txBody>
          <a:bodyPr/>
          <a:lstStyle/>
          <a:p/>
        </p:txBody>
      </p:sp>
      <p:sp>
        <p:nvSpPr>
          <p:cNvPr id="13" name="Text 11"/>
          <p:cNvSpPr/>
          <p:nvPr/>
        </p:nvSpPr>
        <p:spPr>
          <a:xfrm>
            <a:off x="7219712" y="4634270"/>
            <a:ext cx="190976" cy="382429"/>
          </a:xfrm>
          <a:prstGeom prst="rect">
            <a:avLst/>
          </a:prstGeom>
          <a:noFill/>
        </p:spPr>
        <p:txBody>
          <a:bodyPr wrap="none" rtlCol="0" anchor="t"/>
          <a:lstStyle/>
          <a:p>
            <a:pPr marL="0" indent="0" algn="ctr">
              <a:lnSpc>
                <a:spcPts val="3012"/>
              </a:lnSpc>
              <a:buNone/>
            </a:pPr>
            <a:r>
              <a:rPr lang="en-US" sz="2410" b="1" dirty="0">
                <a:solidFill>
                  <a:srgbClr val="FFFFFF"/>
                </a:solidFill>
                <a:latin typeface="Syne" pitchFamily="34" charset="0"/>
                <a:ea typeface="Syne" pitchFamily="34" charset="0"/>
                <a:cs typeface="Syne" pitchFamily="34" charset="0"/>
              </a:rPr>
              <a:t>2</a:t>
            </a:r>
            <a:endParaRPr lang="en-US" sz="2410" dirty="0"/>
          </a:p>
        </p:txBody>
      </p:sp>
      <p:sp>
        <p:nvSpPr>
          <p:cNvPr id="14" name="Text 12"/>
          <p:cNvSpPr/>
          <p:nvPr/>
        </p:nvSpPr>
        <p:spPr>
          <a:xfrm>
            <a:off x="5422106" y="5800963"/>
            <a:ext cx="3786068" cy="318730"/>
          </a:xfrm>
          <a:prstGeom prst="rect">
            <a:avLst/>
          </a:prstGeom>
          <a:noFill/>
        </p:spPr>
        <p:txBody>
          <a:bodyPr wrap="none" rtlCol="0" anchor="t"/>
          <a:lstStyle/>
          <a:p>
            <a:pPr marL="0" indent="0" algn="ctr">
              <a:lnSpc>
                <a:spcPts val="2510"/>
              </a:lnSpc>
              <a:buNone/>
            </a:pPr>
            <a:r>
              <a:rPr lang="en-US" sz="2008" b="1" dirty="0">
                <a:solidFill>
                  <a:srgbClr val="FFFFFF"/>
                </a:solidFill>
                <a:latin typeface="Syne" pitchFamily="34" charset="0"/>
                <a:ea typeface="Syne" pitchFamily="34" charset="0"/>
                <a:cs typeface="Syne" pitchFamily="34" charset="0"/>
              </a:rPr>
              <a:t>Step 2: Compute Variances</a:t>
            </a:r>
            <a:endParaRPr lang="en-US" sz="2008" dirty="0"/>
          </a:p>
        </p:txBody>
      </p:sp>
      <p:sp>
        <p:nvSpPr>
          <p:cNvPr id="15" name="Text 13"/>
          <p:cNvSpPr/>
          <p:nvPr/>
        </p:nvSpPr>
        <p:spPr>
          <a:xfrm>
            <a:off x="5163264" y="6249710"/>
            <a:ext cx="4303871" cy="1387316"/>
          </a:xfrm>
          <a:prstGeom prst="rect">
            <a:avLst/>
          </a:prstGeom>
          <a:noFill/>
        </p:spPr>
        <p:txBody>
          <a:bodyPr wrap="square" rtlCol="0" anchor="t"/>
          <a:lstStyle/>
          <a:p>
            <a:pPr marL="0" indent="0" algn="ctr">
              <a:lnSpc>
                <a:spcPts val="2731"/>
              </a:lnSpc>
              <a:buNone/>
            </a:pPr>
            <a:r>
              <a:rPr lang="en-US" sz="1707" dirty="0">
                <a:solidFill>
                  <a:srgbClr val="D9E1FF"/>
                </a:solidFill>
                <a:latin typeface="Arimo" pitchFamily="34" charset="0"/>
                <a:ea typeface="Arimo" pitchFamily="34" charset="0"/>
                <a:cs typeface="Arimo" pitchFamily="34" charset="0"/>
              </a:rPr>
              <a:t>Next, LDA calculates the variance within each class. This helps it determine how tightly the data points in each class are clustered around their respective means.</a:t>
            </a:r>
            <a:endParaRPr lang="en-US" sz="1707" dirty="0"/>
          </a:p>
        </p:txBody>
      </p:sp>
      <p:sp>
        <p:nvSpPr>
          <p:cNvPr id="16" name="Shape 14"/>
          <p:cNvSpPr/>
          <p:nvPr/>
        </p:nvSpPr>
        <p:spPr>
          <a:xfrm>
            <a:off x="9778663" y="4066818"/>
            <a:ext cx="27027" cy="758666"/>
          </a:xfrm>
          <a:prstGeom prst="rect">
            <a:avLst/>
          </a:prstGeom>
          <a:solidFill>
            <a:srgbClr val="8061FF"/>
          </a:solidFill>
        </p:spPr>
        <p:txBody>
          <a:bodyPr/>
          <a:lstStyle/>
          <a:p/>
        </p:txBody>
      </p:sp>
      <p:sp>
        <p:nvSpPr>
          <p:cNvPr id="17" name="Shape 15"/>
          <p:cNvSpPr/>
          <p:nvPr/>
        </p:nvSpPr>
        <p:spPr>
          <a:xfrm>
            <a:off x="9548336" y="4581644"/>
            <a:ext cx="487680" cy="487680"/>
          </a:xfrm>
          <a:prstGeom prst="roundRect">
            <a:avLst>
              <a:gd name="adj" fmla="val 13335"/>
            </a:avLst>
          </a:prstGeom>
          <a:solidFill>
            <a:srgbClr val="1E1B4A"/>
          </a:solidFill>
        </p:spPr>
        <p:txBody>
          <a:bodyPr/>
          <a:lstStyle/>
          <a:p/>
        </p:txBody>
      </p:sp>
      <p:sp>
        <p:nvSpPr>
          <p:cNvPr id="18" name="Text 16"/>
          <p:cNvSpPr/>
          <p:nvPr/>
        </p:nvSpPr>
        <p:spPr>
          <a:xfrm>
            <a:off x="9694069" y="4634270"/>
            <a:ext cx="196215" cy="382429"/>
          </a:xfrm>
          <a:prstGeom prst="rect">
            <a:avLst/>
          </a:prstGeom>
          <a:noFill/>
        </p:spPr>
        <p:txBody>
          <a:bodyPr wrap="none" rtlCol="0" anchor="t"/>
          <a:lstStyle/>
          <a:p>
            <a:pPr marL="0" indent="0" algn="ctr">
              <a:lnSpc>
                <a:spcPts val="3012"/>
              </a:lnSpc>
              <a:buNone/>
            </a:pPr>
            <a:r>
              <a:rPr lang="en-US" sz="2410" b="1" dirty="0">
                <a:solidFill>
                  <a:srgbClr val="FFFFFF"/>
                </a:solidFill>
                <a:latin typeface="Syne" pitchFamily="34" charset="0"/>
                <a:ea typeface="Syne" pitchFamily="34" charset="0"/>
                <a:cs typeface="Syne" pitchFamily="34" charset="0"/>
              </a:rPr>
              <a:t>3</a:t>
            </a:r>
            <a:endParaRPr lang="en-US" sz="2410" dirty="0"/>
          </a:p>
        </p:txBody>
      </p:sp>
      <p:sp>
        <p:nvSpPr>
          <p:cNvPr id="19" name="Text 17"/>
          <p:cNvSpPr/>
          <p:nvPr/>
        </p:nvSpPr>
        <p:spPr>
          <a:xfrm>
            <a:off x="8053983" y="1667113"/>
            <a:ext cx="3476268" cy="318730"/>
          </a:xfrm>
          <a:prstGeom prst="rect">
            <a:avLst/>
          </a:prstGeom>
          <a:noFill/>
        </p:spPr>
        <p:txBody>
          <a:bodyPr wrap="none" rtlCol="0" anchor="t"/>
          <a:lstStyle/>
          <a:p>
            <a:pPr marL="0" indent="0" algn="ctr">
              <a:lnSpc>
                <a:spcPts val="2510"/>
              </a:lnSpc>
              <a:buNone/>
            </a:pPr>
            <a:r>
              <a:rPr lang="en-US" sz="2008" b="1" dirty="0">
                <a:solidFill>
                  <a:srgbClr val="FFFFFF"/>
                </a:solidFill>
                <a:latin typeface="Syne" pitchFamily="34" charset="0"/>
                <a:ea typeface="Syne" pitchFamily="34" charset="0"/>
                <a:cs typeface="Syne" pitchFamily="34" charset="0"/>
              </a:rPr>
              <a:t>Step 3: Find Discriminant</a:t>
            </a:r>
            <a:endParaRPr lang="en-US" sz="2008" dirty="0"/>
          </a:p>
        </p:txBody>
      </p:sp>
      <p:sp>
        <p:nvSpPr>
          <p:cNvPr id="20" name="Text 18"/>
          <p:cNvSpPr/>
          <p:nvPr/>
        </p:nvSpPr>
        <p:spPr>
          <a:xfrm>
            <a:off x="7640241" y="2115860"/>
            <a:ext cx="4303871" cy="1734145"/>
          </a:xfrm>
          <a:prstGeom prst="rect">
            <a:avLst/>
          </a:prstGeom>
          <a:noFill/>
        </p:spPr>
        <p:txBody>
          <a:bodyPr wrap="square" rtlCol="0" anchor="t"/>
          <a:lstStyle/>
          <a:p>
            <a:pPr marL="0" indent="0" algn="ctr">
              <a:lnSpc>
                <a:spcPts val="2731"/>
              </a:lnSpc>
              <a:buNone/>
            </a:pPr>
            <a:r>
              <a:rPr lang="en-US" sz="1707" dirty="0">
                <a:solidFill>
                  <a:srgbClr val="D9E1FF"/>
                </a:solidFill>
                <a:latin typeface="Arimo" pitchFamily="34" charset="0"/>
                <a:ea typeface="Arimo" pitchFamily="34" charset="0"/>
                <a:cs typeface="Arimo" pitchFamily="34" charset="0"/>
              </a:rPr>
              <a:t>Finally, LDA finds the linear discriminant that maximizes the distance between the class means while minimizing the variance within each class. This discriminant line or plane is used to classify new data points.</a:t>
            </a:r>
            <a:endParaRPr lang="en-US" sz="170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1</cp:revision>
  <dcterms:created xsi:type="dcterms:W3CDTF">2024-06-03T08:04:01Z</dcterms:created>
  <dcterms:modified xsi:type="dcterms:W3CDTF">2024-06-03T08:48:43Z</dcterms:modified>
</cp:coreProperties>
</file>